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12192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83E3C4-4CB4-4FEF-8EF3-68D157A2595F}">
  <a:tblStyle styleId="{E883E3C4-4CB4-4FEF-8EF3-68D157A2595F}"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dk1">
              <a:alpha val="20000"/>
            </a:schemeClr>
          </a:solidFill>
        </a:fill>
      </a:tcStyle>
    </a:band1H>
    <a:band2H>
      <a:tcTxStyle b="off" i="off"/>
      <a:tcStyle>
        <a:tcBdr/>
      </a:tcStyle>
    </a:band2H>
    <a:band1V>
      <a:tcTxStyle b="off" i="off"/>
      <a:tcStyle>
        <a:tcBdr/>
        <a:fill>
          <a:solidFill>
            <a:schemeClr val="dk1">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12700" cap="flat" cmpd="sng">
              <a:solidFill>
                <a:schemeClr val="dk1"/>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 styleId="{3455592A-A7D7-454A-A6C2-5172D083D84A}" styleName="Table_1">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 name="Google Shape;43;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9" name="Google Shape;139;p1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0" name="Google Shape;150;p1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1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1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p1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p1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1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2" name="Google Shape;222;p1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2" name="Google Shape;52;p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 name="Google Shape;62;p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1" name="Google Shape;71;p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p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 name="Google Shape;128;p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2"/>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 name="Google Shape;14;p2"/>
          <p:cNvSpPr txBox="1">
            <a:spLocks noGrp="1"/>
          </p:cNvSpPr>
          <p:nvPr>
            <p:ph type="ctrTitle"/>
          </p:nvPr>
        </p:nvSpPr>
        <p:spPr>
          <a:xfrm>
            <a:off x="4102641" y="3686057"/>
            <a:ext cx="3986717" cy="482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b="0" i="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1828800" y="3840480"/>
            <a:ext cx="8534400" cy="1714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3757993" y="661526"/>
            <a:ext cx="4710430" cy="42164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2600" b="1"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876300" y="1072494"/>
            <a:ext cx="9447530" cy="25019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400"/>
              <a:buNone/>
              <a:defRPr sz="1600" b="0" i="0">
                <a:solidFill>
                  <a:schemeClr val="dk1"/>
                </a:solidFill>
                <a:latin typeface="Arial"/>
                <a:ea typeface="Arial"/>
                <a:cs typeface="Arial"/>
                <a:sym typeface="Arial"/>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3757993" y="661526"/>
            <a:ext cx="4710430" cy="42164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2600" b="1"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609600" y="1577340"/>
            <a:ext cx="5303520" cy="452628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8" name="Google Shape;28;p4"/>
          <p:cNvSpPr txBox="1">
            <a:spLocks noGrp="1"/>
          </p:cNvSpPr>
          <p:nvPr>
            <p:ph type="body" idx="2"/>
          </p:nvPr>
        </p:nvSpPr>
        <p:spPr>
          <a:xfrm>
            <a:off x="6278880" y="1577340"/>
            <a:ext cx="5303520" cy="452628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3757993" y="661526"/>
            <a:ext cx="4710430" cy="42164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2600" b="1"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7"/>
        <p:cNvGrpSpPr/>
        <p:nvPr/>
      </p:nvGrpSpPr>
      <p:grpSpPr>
        <a:xfrm>
          <a:off x="0" y="0"/>
          <a:ext cx="0" cy="0"/>
          <a:chOff x="0" y="0"/>
          <a:chExt cx="0" cy="0"/>
        </a:xfrm>
      </p:grpSpPr>
      <p:sp>
        <p:nvSpPr>
          <p:cNvPr id="38" name="Google Shape;38;p6"/>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757993" y="661526"/>
            <a:ext cx="4710430" cy="42164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26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76300" y="1072494"/>
            <a:ext cx="9447530" cy="250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p1"/>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noAutofit/>
          </a:bodyPr>
          <a:lstStyle>
            <a:lvl1pPr marR="0" lvl="0" algn="ctr"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
          <p:cNvSpPr txBox="1"/>
          <p:nvPr/>
        </p:nvSpPr>
        <p:spPr>
          <a:xfrm>
            <a:off x="4866575" y="6321000"/>
            <a:ext cx="2644500" cy="243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D R A F T</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avenport.edu/coronavir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vaccinefinder.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y.davenport.edu/campus-life/issue-resolution/students" TargetMode="External"/><Relationship Id="rId7"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ocs.google.com/forms/d/e/1FAIpQLSesHg46l3VvRSZ3YIDvNvR7xFUTL0z9oPXco4l4t2fSJnvc7g/viewform" TargetMode="External"/><Relationship Id="rId5" Type="http://schemas.openxmlformats.org/officeDocument/2006/relationships/hyperlink" Target="mailto:HR@davenport.edu" TargetMode="External"/><Relationship Id="rId4" Type="http://schemas.openxmlformats.org/officeDocument/2006/relationships/hyperlink" Target="mailto:campus.life@davenport.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p:nvPr/>
        </p:nvSpPr>
        <p:spPr>
          <a:xfrm>
            <a:off x="2189000" y="3730875"/>
            <a:ext cx="9510000" cy="4827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Arial"/>
                <a:ea typeface="Arial"/>
                <a:cs typeface="Arial"/>
                <a:sym typeface="Arial"/>
              </a:rPr>
              <a:t>  Davenport University COVID-19 Campus Plan</a:t>
            </a:r>
            <a:endParaRPr sz="3000" b="0" i="0" u="none" strike="noStrike" cap="none">
              <a:solidFill>
                <a:schemeClr val="dk1"/>
              </a:solidFill>
              <a:latin typeface="Arial"/>
              <a:ea typeface="Arial"/>
              <a:cs typeface="Arial"/>
              <a:sym typeface="Arial"/>
            </a:endParaRPr>
          </a:p>
        </p:txBody>
      </p:sp>
      <p:sp>
        <p:nvSpPr>
          <p:cNvPr id="46" name="Google Shape;46;p7"/>
          <p:cNvSpPr txBox="1"/>
          <p:nvPr/>
        </p:nvSpPr>
        <p:spPr>
          <a:xfrm>
            <a:off x="4832126" y="4384550"/>
            <a:ext cx="2811000" cy="635100"/>
          </a:xfrm>
          <a:prstGeom prst="rect">
            <a:avLst/>
          </a:prstGeom>
          <a:noFill/>
          <a:ln>
            <a:noFill/>
          </a:ln>
        </p:spPr>
        <p:txBody>
          <a:bodyPr spcFirstLastPara="1" wrap="square" lIns="0" tIns="12700" rIns="0" bIns="0" anchor="t" anchorCtr="0">
            <a:noAutofit/>
          </a:bodyPr>
          <a:lstStyle/>
          <a:p>
            <a:pPr marL="668655" marR="5080" lvl="0" indent="-656590" algn="ctr"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Update: June </a:t>
            </a:r>
            <a:r>
              <a:rPr lang="en-US" sz="2000">
                <a:solidFill>
                  <a:schemeClr val="dk1"/>
                </a:solidFill>
              </a:rPr>
              <a:t>8</a:t>
            </a:r>
            <a:r>
              <a:rPr lang="en-US" sz="2000" b="0" i="0" u="none" strike="noStrike" cap="none">
                <a:solidFill>
                  <a:schemeClr val="dk1"/>
                </a:solidFill>
                <a:latin typeface="Arial"/>
                <a:ea typeface="Arial"/>
                <a:cs typeface="Arial"/>
                <a:sym typeface="Arial"/>
              </a:rPr>
              <a:t>, 2021</a:t>
            </a:r>
            <a:endParaRPr sz="2000" b="0" i="0" u="none" strike="noStrike" cap="none">
              <a:solidFill>
                <a:schemeClr val="dk1"/>
              </a:solidFill>
              <a:latin typeface="Arial"/>
              <a:ea typeface="Arial"/>
              <a:cs typeface="Arial"/>
              <a:sym typeface="Arial"/>
            </a:endParaRPr>
          </a:p>
          <a:p>
            <a:pPr marL="668655" marR="5080" lvl="0" indent="-656590" algn="ctr" rtl="0">
              <a:lnSpc>
                <a:spcPct val="100000"/>
              </a:lnSpc>
              <a:spcBef>
                <a:spcPts val="0"/>
              </a:spcBef>
              <a:spcAft>
                <a:spcPts val="0"/>
              </a:spcAft>
              <a:buClr>
                <a:srgbClr val="000000"/>
              </a:buClr>
              <a:buSzPts val="2000"/>
              <a:buFont typeface="Arial"/>
              <a:buNone/>
            </a:pPr>
            <a:endParaRPr sz="2000">
              <a:solidFill>
                <a:schemeClr val="dk1"/>
              </a:solidFill>
            </a:endParaRPr>
          </a:p>
          <a:p>
            <a:pPr marL="12065" marR="5080" lvl="0" indent="0" algn="l" rtl="0">
              <a:lnSpc>
                <a:spcPct val="100000"/>
              </a:lnSpc>
              <a:spcBef>
                <a:spcPts val="0"/>
              </a:spcBef>
              <a:spcAft>
                <a:spcPts val="0"/>
              </a:spcAft>
              <a:buClr>
                <a:srgbClr val="000000"/>
              </a:buClr>
              <a:buSzPts val="2000"/>
              <a:buFont typeface="Arial"/>
              <a:buNone/>
            </a:pPr>
            <a:endParaRPr sz="2000">
              <a:solidFill>
                <a:schemeClr val="dk1"/>
              </a:solidFill>
            </a:endParaRPr>
          </a:p>
          <a:p>
            <a:pPr marL="668655" marR="5080" lvl="0" indent="-656590" algn="ctr"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065" marR="508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
        <p:nvSpPr>
          <p:cNvPr id="47" name="Google Shape;47;p7"/>
          <p:cNvSpPr/>
          <p:nvPr/>
        </p:nvSpPr>
        <p:spPr>
          <a:xfrm>
            <a:off x="5091208" y="1203960"/>
            <a:ext cx="2006535" cy="220509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8" name="Google Shape;48;p7"/>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a:t>
            </a:fld>
            <a:endParaRPr/>
          </a:p>
        </p:txBody>
      </p:sp>
      <p:pic>
        <p:nvPicPr>
          <p:cNvPr id="49" name="Google Shape;49;p7"/>
          <p:cNvPicPr preferRelativeResize="0"/>
          <p:nvPr/>
        </p:nvPicPr>
        <p:blipFill rotWithShape="1">
          <a:blip r:embed="rId4">
            <a:alphaModFix/>
          </a:blip>
          <a:srcRect/>
          <a:stretch/>
        </p:blipFill>
        <p:spPr>
          <a:xfrm>
            <a:off x="9735099" y="1117872"/>
            <a:ext cx="2456901" cy="39017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6"/>
          <p:cNvSpPr/>
          <p:nvPr/>
        </p:nvSpPr>
        <p:spPr>
          <a:xfrm>
            <a:off x="301752" y="0"/>
            <a:ext cx="11887200" cy="6858000"/>
          </a:xfrm>
          <a:custGeom>
            <a:avLst/>
            <a:gdLst/>
            <a:ahLst/>
            <a:cxnLst/>
            <a:rect l="l" t="t" r="r" b="b"/>
            <a:pathLst>
              <a:path w="11887200" h="6858000" extrusionOk="0">
                <a:moveTo>
                  <a:pt x="0" y="6858000"/>
                </a:moveTo>
                <a:lnTo>
                  <a:pt x="11887200" y="6858000"/>
                </a:lnTo>
                <a:lnTo>
                  <a:pt x="11887200" y="0"/>
                </a:lnTo>
                <a:lnTo>
                  <a:pt x="0" y="0"/>
                </a:lnTo>
                <a:lnTo>
                  <a:pt x="0" y="68580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2" name="Google Shape;142;p16"/>
          <p:cNvSpPr txBox="1">
            <a:spLocks noGrp="1"/>
          </p:cNvSpPr>
          <p:nvPr>
            <p:ph type="title"/>
          </p:nvPr>
        </p:nvSpPr>
        <p:spPr>
          <a:xfrm>
            <a:off x="645070" y="354694"/>
            <a:ext cx="3170471"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PHASE FOUR-B:</a:t>
            </a:r>
            <a:endParaRPr/>
          </a:p>
        </p:txBody>
      </p:sp>
      <p:sp>
        <p:nvSpPr>
          <p:cNvPr id="143" name="Google Shape;143;p16"/>
          <p:cNvSpPr txBox="1"/>
          <p:nvPr/>
        </p:nvSpPr>
        <p:spPr>
          <a:xfrm>
            <a:off x="645069" y="831955"/>
            <a:ext cx="10880090" cy="52832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In coordination with guidance from CDC and State Officials, the University will determine when to transition to the next phase by monitoring for a decline in cases, or absence of  a rebound, of Covid-19 along with an evaluation of the case severity, regional vaccination rates and local concerns such as health care capabilities based on region. Separately the University may decide  to transition to another phase due to Campus specific concerns such as a localized outbreak or hotspot.</a:t>
            </a:r>
            <a:endParaRPr sz="1100" b="0" i="0" u="none" strike="noStrike" cap="none">
              <a:solidFill>
                <a:schemeClr val="dk1"/>
              </a:solidFill>
              <a:latin typeface="Arial"/>
              <a:ea typeface="Arial"/>
              <a:cs typeface="Arial"/>
              <a:sym typeface="Arial"/>
            </a:endParaRPr>
          </a:p>
        </p:txBody>
      </p:sp>
      <p:sp>
        <p:nvSpPr>
          <p:cNvPr id="144" name="Google Shape;144;p16"/>
          <p:cNvSpPr/>
          <p:nvPr/>
        </p:nvSpPr>
        <p:spPr>
          <a:xfrm>
            <a:off x="0" y="0"/>
            <a:ext cx="302260" cy="6858000"/>
          </a:xfrm>
          <a:custGeom>
            <a:avLst/>
            <a:gdLst/>
            <a:ahLst/>
            <a:cxnLst/>
            <a:rect l="l" t="t" r="r" b="b"/>
            <a:pathLst>
              <a:path w="302260" h="6858000" extrusionOk="0">
                <a:moveTo>
                  <a:pt x="0" y="6858000"/>
                </a:moveTo>
                <a:lnTo>
                  <a:pt x="301752" y="6858000"/>
                </a:lnTo>
                <a:lnTo>
                  <a:pt x="301752" y="0"/>
                </a:lnTo>
                <a:lnTo>
                  <a:pt x="0" y="0"/>
                </a:lnTo>
                <a:lnTo>
                  <a:pt x="0" y="68580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aphicFrame>
        <p:nvGraphicFramePr>
          <p:cNvPr id="145" name="Google Shape;145;p16"/>
          <p:cNvGraphicFramePr/>
          <p:nvPr/>
        </p:nvGraphicFramePr>
        <p:xfrm>
          <a:off x="657771" y="1489586"/>
          <a:ext cx="11140975" cy="4888375"/>
        </p:xfrm>
        <a:graphic>
          <a:graphicData uri="http://schemas.openxmlformats.org/drawingml/2006/table">
            <a:tbl>
              <a:tblPr firstRow="1" bandRow="1">
                <a:noFill/>
                <a:tableStyleId>{3455592A-A7D7-454A-A6C2-5172D083D84A}</a:tableStyleId>
              </a:tblPr>
              <a:tblGrid>
                <a:gridCol w="1034025">
                  <a:extLst>
                    <a:ext uri="{9D8B030D-6E8A-4147-A177-3AD203B41FA5}">
                      <a16:colId xmlns:a16="http://schemas.microsoft.com/office/drawing/2014/main" val="20000"/>
                    </a:ext>
                  </a:extLst>
                </a:gridCol>
                <a:gridCol w="1443850">
                  <a:extLst>
                    <a:ext uri="{9D8B030D-6E8A-4147-A177-3AD203B41FA5}">
                      <a16:colId xmlns:a16="http://schemas.microsoft.com/office/drawing/2014/main" val="20001"/>
                    </a:ext>
                  </a:extLst>
                </a:gridCol>
                <a:gridCol w="1443850">
                  <a:extLst>
                    <a:ext uri="{9D8B030D-6E8A-4147-A177-3AD203B41FA5}">
                      <a16:colId xmlns:a16="http://schemas.microsoft.com/office/drawing/2014/main" val="20002"/>
                    </a:ext>
                  </a:extLst>
                </a:gridCol>
                <a:gridCol w="1443850">
                  <a:extLst>
                    <a:ext uri="{9D8B030D-6E8A-4147-A177-3AD203B41FA5}">
                      <a16:colId xmlns:a16="http://schemas.microsoft.com/office/drawing/2014/main" val="20003"/>
                    </a:ext>
                  </a:extLst>
                </a:gridCol>
                <a:gridCol w="1443850">
                  <a:extLst>
                    <a:ext uri="{9D8B030D-6E8A-4147-A177-3AD203B41FA5}">
                      <a16:colId xmlns:a16="http://schemas.microsoft.com/office/drawing/2014/main" val="20004"/>
                    </a:ext>
                  </a:extLst>
                </a:gridCol>
                <a:gridCol w="1443850">
                  <a:extLst>
                    <a:ext uri="{9D8B030D-6E8A-4147-A177-3AD203B41FA5}">
                      <a16:colId xmlns:a16="http://schemas.microsoft.com/office/drawing/2014/main" val="20005"/>
                    </a:ext>
                  </a:extLst>
                </a:gridCol>
                <a:gridCol w="1443850">
                  <a:extLst>
                    <a:ext uri="{9D8B030D-6E8A-4147-A177-3AD203B41FA5}">
                      <a16:colId xmlns:a16="http://schemas.microsoft.com/office/drawing/2014/main" val="20006"/>
                    </a:ext>
                  </a:extLst>
                </a:gridCol>
                <a:gridCol w="1443850">
                  <a:extLst>
                    <a:ext uri="{9D8B030D-6E8A-4147-A177-3AD203B41FA5}">
                      <a16:colId xmlns:a16="http://schemas.microsoft.com/office/drawing/2014/main" val="20007"/>
                    </a:ext>
                  </a:extLst>
                </a:gridCol>
              </a:tblGrid>
              <a:tr h="1077375">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In-Seat Classes?</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14478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Residence Halls  and Dining  Services?</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30607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Return of Full  Work Force?</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Athletics?</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198755" lvl="0" indent="0" algn="l" rtl="0">
                        <a:lnSpc>
                          <a:spcPct val="1014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Large  Gatherings?  </a:t>
                      </a:r>
                      <a:r>
                        <a:rPr lang="en-US" sz="1050" b="0" u="none" strike="noStrike" cap="none">
                          <a:latin typeface="Arial"/>
                          <a:ea typeface="Arial"/>
                          <a:cs typeface="Arial"/>
                          <a:sym typeface="Arial"/>
                        </a:rPr>
                        <a:t>(DavenFest,  Graduation and  Academic and  Sporting Events)</a:t>
                      </a:r>
                      <a:endParaRPr sz="1050" b="0" u="none" strike="noStrike" cap="none">
                        <a:latin typeface="Arial"/>
                        <a:ea typeface="Arial"/>
                        <a:cs typeface="Arial"/>
                        <a:sym typeface="Arial"/>
                      </a:endParaRPr>
                    </a:p>
                  </a:txBody>
                  <a:tcPr marL="0" marR="0" marT="101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10922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Camps,  Conferences and Outside  Organizations  Using Facilities?</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147955"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Other Academic  Adjustments?</a:t>
                      </a:r>
                      <a:endParaRPr sz="1200" u="none" strike="noStrike" cap="none">
                        <a:latin typeface="Arial"/>
                        <a:ea typeface="Arial"/>
                        <a:cs typeface="Arial"/>
                        <a:sym typeface="Arial"/>
                      </a:endParaRPr>
                    </a:p>
                  </a:txBody>
                  <a:tcPr marL="0" marR="0" marT="127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extLst>
                  <a:ext uri="{0D108BD9-81ED-4DB2-BD59-A6C34878D82A}">
                    <a16:rowId xmlns:a16="http://schemas.microsoft.com/office/drawing/2014/main" val="10000"/>
                  </a:ext>
                </a:extLst>
              </a:tr>
              <a:tr h="249100">
                <a:tc>
                  <a:txBody>
                    <a:bodyPr/>
                    <a:lstStyle/>
                    <a:p>
                      <a:pPr marL="50800" marR="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Yes</a:t>
                      </a:r>
                      <a:endParaRPr sz="1200" u="none" strike="noStrike" cap="none">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100" b="1">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000" b="1">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extLst>
                  <a:ext uri="{0D108BD9-81ED-4DB2-BD59-A6C34878D82A}">
                    <a16:rowId xmlns:a16="http://schemas.microsoft.com/office/drawing/2014/main" val="10001"/>
                  </a:ext>
                </a:extLst>
              </a:tr>
              <a:tr h="270100">
                <a:tc>
                  <a:txBody>
                    <a:bodyPr/>
                    <a:lstStyle/>
                    <a:p>
                      <a:pPr marL="50165" marR="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No</a:t>
                      </a:r>
                      <a:endParaRPr sz="1200" u="none" strike="noStrike" cap="none">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extLst>
                  <a:ext uri="{0D108BD9-81ED-4DB2-BD59-A6C34878D82A}">
                    <a16:rowId xmlns:a16="http://schemas.microsoft.com/office/drawing/2014/main" val="10002"/>
                  </a:ext>
                </a:extLst>
              </a:tr>
              <a:tr h="270100">
                <a:tc>
                  <a:txBody>
                    <a:bodyPr/>
                    <a:lstStyle/>
                    <a:p>
                      <a:pPr marL="50165" marR="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Modified</a:t>
                      </a:r>
                      <a:endParaRPr sz="1200" u="none" strike="noStrike" cap="none">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Arial"/>
                        <a:ea typeface="Arial"/>
                        <a:cs typeface="Arial"/>
                        <a:sym typeface="Arial"/>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Arial"/>
                        <a:ea typeface="Arial"/>
                        <a:cs typeface="Arial"/>
                        <a:sym typeface="Arial"/>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extLst>
                  <a:ext uri="{0D108BD9-81ED-4DB2-BD59-A6C34878D82A}">
                    <a16:rowId xmlns:a16="http://schemas.microsoft.com/office/drawing/2014/main" val="10003"/>
                  </a:ext>
                </a:extLst>
              </a:tr>
              <a:tr h="2480700">
                <a:tc>
                  <a:txBody>
                    <a:bodyPr/>
                    <a:lstStyle/>
                    <a:p>
                      <a:pPr marL="50165" marR="5588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Comments</a:t>
                      </a:r>
                      <a:endParaRPr sz="1200" u="none" strike="noStrike" cap="none">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solidFill>
                      <a:srgbClr val="E6E7E8"/>
                    </a:solidFill>
                  </a:tcPr>
                </a:tc>
                <a:tc>
                  <a:txBody>
                    <a:bodyPr/>
                    <a:lstStyle/>
                    <a:p>
                      <a:pPr marL="50165" marR="159385" lvl="0" indent="0" algn="l" rtl="0">
                        <a:lnSpc>
                          <a:spcPct val="100000"/>
                        </a:lnSpc>
                        <a:spcBef>
                          <a:spcPts val="0"/>
                        </a:spcBef>
                        <a:spcAft>
                          <a:spcPts val="0"/>
                        </a:spcAft>
                        <a:buClr>
                          <a:srgbClr val="000000"/>
                        </a:buClr>
                        <a:buSzPts val="1000"/>
                        <a:buFont typeface="Arial"/>
                        <a:buNone/>
                      </a:pPr>
                      <a:r>
                        <a:rPr lang="en-US" sz="1100" u="none" strike="noStrike" cap="none">
                          <a:solidFill>
                            <a:schemeClr val="dk1"/>
                          </a:solidFill>
                          <a:latin typeface="Arial"/>
                          <a:ea typeface="Arial"/>
                          <a:cs typeface="Arial"/>
                          <a:sym typeface="Arial"/>
                        </a:rPr>
                        <a:t>Normal class operations can resume in all modalities.  </a:t>
                      </a:r>
                      <a:endParaRPr sz="1100" u="none" strike="noStrike" cap="none">
                        <a:solidFill>
                          <a:schemeClr val="dk1"/>
                        </a:solidFill>
                        <a:latin typeface="Arial"/>
                        <a:ea typeface="Arial"/>
                        <a:cs typeface="Arial"/>
                        <a:sym typeface="Arial"/>
                      </a:endParaRPr>
                    </a:p>
                    <a:p>
                      <a:pPr marL="50165" marR="159385" lvl="0" indent="0" algn="l" rtl="0">
                        <a:lnSpc>
                          <a:spcPct val="100000"/>
                        </a:lnSpc>
                        <a:spcBef>
                          <a:spcPts val="0"/>
                        </a:spcBef>
                        <a:spcAft>
                          <a:spcPts val="0"/>
                        </a:spcAft>
                        <a:buClr>
                          <a:srgbClr val="000000"/>
                        </a:buClr>
                        <a:buSzPts val="1000"/>
                        <a:buFont typeface="Arial"/>
                        <a:buNone/>
                      </a:pPr>
                      <a:endParaRPr sz="1100" u="none" strike="noStrike" cap="none">
                        <a:solidFill>
                          <a:schemeClr val="dk1"/>
                        </a:solidFill>
                        <a:latin typeface="Arial"/>
                        <a:ea typeface="Arial"/>
                        <a:cs typeface="Arial"/>
                        <a:sym typeface="Arial"/>
                      </a:endParaRPr>
                    </a:p>
                    <a:p>
                      <a:pPr marL="50165" marR="159385" lvl="0" indent="0" algn="l" rtl="0">
                        <a:lnSpc>
                          <a:spcPct val="100000"/>
                        </a:lnSpc>
                        <a:spcBef>
                          <a:spcPts val="0"/>
                        </a:spcBef>
                        <a:spcAft>
                          <a:spcPts val="0"/>
                        </a:spcAft>
                        <a:buClr>
                          <a:srgbClr val="000000"/>
                        </a:buClr>
                        <a:buSzPts val="1000"/>
                        <a:buFont typeface="Arial"/>
                        <a:buNone/>
                      </a:pPr>
                      <a:r>
                        <a:rPr lang="en-US" sz="1100" u="none" strike="noStrike" cap="none">
                          <a:solidFill>
                            <a:schemeClr val="dk1"/>
                          </a:solidFill>
                          <a:latin typeface="Arial"/>
                          <a:ea typeface="Arial"/>
                          <a:cs typeface="Arial"/>
                          <a:sym typeface="Arial"/>
                        </a:rPr>
                        <a:t>Additional cleaning by room participants.</a:t>
                      </a:r>
                      <a:endParaRPr sz="1800" u="none" strike="noStrike" cap="none"/>
                    </a:p>
                    <a:p>
                      <a:pPr marL="50165" marR="159385" lvl="0" indent="0" algn="l" rtl="0">
                        <a:lnSpc>
                          <a:spcPct val="100000"/>
                        </a:lnSpc>
                        <a:spcBef>
                          <a:spcPts val="0"/>
                        </a:spcBef>
                        <a:spcAft>
                          <a:spcPts val="0"/>
                        </a:spcAft>
                        <a:buClr>
                          <a:srgbClr val="000000"/>
                        </a:buClr>
                        <a:buSzPts val="1000"/>
                        <a:buFont typeface="Arial"/>
                        <a:buNone/>
                      </a:pPr>
                      <a:endParaRPr sz="1100" u="none" strike="noStrike" cap="none">
                        <a:latin typeface="Arial"/>
                        <a:ea typeface="Arial"/>
                        <a:cs typeface="Arial"/>
                        <a:sym typeface="Arial"/>
                      </a:endParaRPr>
                    </a:p>
                    <a:p>
                      <a:pPr marL="50165" marR="159385"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Clinical and</a:t>
                      </a:r>
                      <a:endParaRPr sz="1100" u="none" strike="noStrike" cap="none">
                        <a:latin typeface="Arial"/>
                        <a:ea typeface="Arial"/>
                        <a:cs typeface="Arial"/>
                        <a:sym typeface="Arial"/>
                      </a:endParaRPr>
                    </a:p>
                    <a:p>
                      <a:pPr marL="50165" marR="133350"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Internships resume  as normal. </a:t>
                      </a:r>
                      <a:endParaRPr sz="1100" u="none" strike="noStrike" cap="none">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800" marR="43180"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Residents are welcome following Healthy Panther Promise guidelines.  Certain residential rooms will be reserved as isolation spaces.</a:t>
                      </a:r>
                      <a:endParaRPr sz="1800" u="none" strike="noStrike" cap="none"/>
                    </a:p>
                    <a:p>
                      <a:pPr marL="50800" marR="43180" lvl="0" indent="0" algn="l" rtl="0">
                        <a:lnSpc>
                          <a:spcPct val="100000"/>
                        </a:lnSpc>
                        <a:spcBef>
                          <a:spcPts val="0"/>
                        </a:spcBef>
                        <a:spcAft>
                          <a:spcPts val="0"/>
                        </a:spcAft>
                        <a:buClr>
                          <a:srgbClr val="000000"/>
                        </a:buClr>
                        <a:buSzPts val="1000"/>
                        <a:buFont typeface="Arial"/>
                        <a:buNone/>
                      </a:pPr>
                      <a:endParaRPr sz="1100" u="none" strike="noStrike" cap="none">
                        <a:latin typeface="Arial"/>
                        <a:ea typeface="Arial"/>
                        <a:cs typeface="Arial"/>
                        <a:sym typeface="Arial"/>
                      </a:endParaRPr>
                    </a:p>
                    <a:p>
                      <a:pPr marL="50800" marR="43180"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Dining will provide food  service following health guidelines for in person dining.</a:t>
                      </a:r>
                      <a:endParaRPr sz="1100" u="none" strike="noStrike" cap="none">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800" marR="102235" lvl="0" indent="0" algn="l" rtl="0">
                        <a:lnSpc>
                          <a:spcPct val="100000"/>
                        </a:lnSpc>
                        <a:spcBef>
                          <a:spcPts val="0"/>
                        </a:spcBef>
                        <a:spcAft>
                          <a:spcPts val="0"/>
                        </a:spcAft>
                        <a:buClr>
                          <a:srgbClr val="000000"/>
                        </a:buClr>
                        <a:buSzPts val="1000"/>
                        <a:buFont typeface="Arial"/>
                        <a:buNone/>
                      </a:pPr>
                      <a:r>
                        <a:rPr lang="en-US" sz="1100">
                          <a:latin typeface="Arial"/>
                          <a:ea typeface="Arial"/>
                          <a:cs typeface="Arial"/>
                          <a:sym typeface="Arial"/>
                        </a:rPr>
                        <a:t>F</a:t>
                      </a:r>
                      <a:r>
                        <a:rPr lang="en-US" sz="1100" u="none" strike="noStrike" cap="none">
                          <a:solidFill>
                            <a:schemeClr val="dk1"/>
                          </a:solidFill>
                          <a:latin typeface="Arial"/>
                          <a:ea typeface="Arial"/>
                          <a:cs typeface="Arial"/>
                          <a:sym typeface="Arial"/>
                        </a:rPr>
                        <a:t>ull employment on campus </a:t>
                      </a:r>
                      <a:r>
                        <a:rPr lang="en-US" sz="1100">
                          <a:latin typeface="Arial"/>
                          <a:ea typeface="Arial"/>
                          <a:cs typeface="Arial"/>
                          <a:sym typeface="Arial"/>
                        </a:rPr>
                        <a:t>with consideration of</a:t>
                      </a:r>
                      <a:r>
                        <a:rPr lang="en-US" sz="1100" u="none" strike="noStrike" cap="none">
                          <a:solidFill>
                            <a:schemeClr val="dk1"/>
                          </a:solidFill>
                          <a:latin typeface="Arial"/>
                          <a:ea typeface="Arial"/>
                          <a:cs typeface="Arial"/>
                          <a:sym typeface="Arial"/>
                        </a:rPr>
                        <a:t> remote or rotational work where effective to meet campus, department and individual goals/objectives. </a:t>
                      </a:r>
                      <a:endParaRPr sz="1800" u="none" strike="noStrike" cap="none">
                        <a:solidFill>
                          <a:schemeClr val="dk1"/>
                        </a:solidFill>
                      </a:endParaRPr>
                    </a:p>
                    <a:p>
                      <a:pPr marL="50800" marR="102235" lvl="0" indent="0" algn="l" rtl="0">
                        <a:lnSpc>
                          <a:spcPct val="100000"/>
                        </a:lnSpc>
                        <a:spcBef>
                          <a:spcPts val="0"/>
                        </a:spcBef>
                        <a:spcAft>
                          <a:spcPts val="0"/>
                        </a:spcAft>
                        <a:buClr>
                          <a:srgbClr val="000000"/>
                        </a:buClr>
                        <a:buSzPts val="1000"/>
                        <a:buFont typeface="Arial"/>
                        <a:buNone/>
                      </a:pPr>
                      <a:r>
                        <a:rPr lang="en-US" sz="1100" u="none" strike="noStrike" cap="none">
                          <a:solidFill>
                            <a:schemeClr val="dk1"/>
                          </a:solidFill>
                          <a:latin typeface="Arial"/>
                          <a:ea typeface="Arial"/>
                          <a:cs typeface="Arial"/>
                          <a:sym typeface="Arial"/>
                        </a:rPr>
                        <a:t> </a:t>
                      </a:r>
                      <a:endParaRPr sz="1800" u="none" strike="noStrike" cap="none">
                        <a:solidFill>
                          <a:schemeClr val="dk1"/>
                        </a:solidFill>
                      </a:endParaRPr>
                    </a:p>
                    <a:p>
                      <a:pPr marL="50800" marR="102235" lvl="0" indent="0" algn="l" rtl="0">
                        <a:lnSpc>
                          <a:spcPct val="100000"/>
                        </a:lnSpc>
                        <a:spcBef>
                          <a:spcPts val="0"/>
                        </a:spcBef>
                        <a:spcAft>
                          <a:spcPts val="0"/>
                        </a:spcAft>
                        <a:buClr>
                          <a:srgbClr val="000000"/>
                        </a:buClr>
                        <a:buSzPts val="1000"/>
                        <a:buFont typeface="Arial"/>
                        <a:buNone/>
                      </a:pPr>
                      <a:endParaRPr sz="1800" u="none" strike="noStrike" cap="none"/>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800" marR="121920"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Sports can resume fully with normal practices </a:t>
                      </a:r>
                      <a:r>
                        <a:rPr lang="en-US" sz="1100">
                          <a:latin typeface="Arial"/>
                          <a:ea typeface="Arial"/>
                          <a:cs typeface="Arial"/>
                          <a:sym typeface="Arial"/>
                        </a:rPr>
                        <a:t>and play based on </a:t>
                      </a:r>
                      <a:r>
                        <a:rPr lang="en-US" sz="1100" u="none" strike="noStrike" cap="none">
                          <a:latin typeface="Arial"/>
                          <a:ea typeface="Arial"/>
                          <a:cs typeface="Arial"/>
                          <a:sym typeface="Arial"/>
                        </a:rPr>
                        <a:t>NCAA and conference standards.</a:t>
                      </a:r>
                      <a:endParaRPr sz="1800" u="none" strike="noStrike" cap="none"/>
                    </a:p>
                    <a:p>
                      <a:pPr marL="50800" marR="121920" lvl="0" indent="0" algn="l" rtl="0">
                        <a:lnSpc>
                          <a:spcPct val="100000"/>
                        </a:lnSpc>
                        <a:spcBef>
                          <a:spcPts val="0"/>
                        </a:spcBef>
                        <a:spcAft>
                          <a:spcPts val="0"/>
                        </a:spcAft>
                        <a:buClr>
                          <a:srgbClr val="000000"/>
                        </a:buClr>
                        <a:buSzPts val="1000"/>
                        <a:buFont typeface="Arial"/>
                        <a:buNone/>
                      </a:pPr>
                      <a:endParaRPr sz="1100" u="none" strike="noStrike" cap="none">
                        <a:latin typeface="Arial"/>
                        <a:ea typeface="Arial"/>
                        <a:cs typeface="Arial"/>
                        <a:sym typeface="Arial"/>
                      </a:endParaRPr>
                    </a:p>
                    <a:p>
                      <a:pPr marL="50800" marR="121920" lvl="0" indent="0" algn="l" rtl="0">
                        <a:lnSpc>
                          <a:spcPct val="100000"/>
                        </a:lnSpc>
                        <a:spcBef>
                          <a:spcPts val="0"/>
                        </a:spcBef>
                        <a:spcAft>
                          <a:spcPts val="0"/>
                        </a:spcAft>
                        <a:buClr>
                          <a:srgbClr val="000000"/>
                        </a:buClr>
                        <a:buSzPts val="1000"/>
                        <a:buFont typeface="Arial"/>
                        <a:buNone/>
                      </a:pPr>
                      <a:endParaRPr sz="1800" u="none" strike="noStrike" cap="none"/>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800" marR="51435"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We will evaluate on a case by case basis in accordance with MDHHS maximums and limitations, as well as decisions previously made in planning processes.   </a:t>
                      </a:r>
                      <a:endParaRPr sz="1100" u="none" strike="noStrike" cap="none">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800" marR="197485"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Outside entities can begin using our</a:t>
                      </a:r>
                      <a:endParaRPr sz="1100" u="none" strike="noStrike" cap="none">
                        <a:latin typeface="Arial"/>
                        <a:ea typeface="Arial"/>
                        <a:cs typeface="Arial"/>
                        <a:sym typeface="Arial"/>
                      </a:endParaRPr>
                    </a:p>
                    <a:p>
                      <a:pPr marL="50800" marR="69850" lvl="0" indent="0" algn="l" rtl="0">
                        <a:lnSpc>
                          <a:spcPct val="100000"/>
                        </a:lnSpc>
                        <a:spcBef>
                          <a:spcPts val="0"/>
                        </a:spcBef>
                        <a:spcAft>
                          <a:spcPts val="0"/>
                        </a:spcAft>
                        <a:buClr>
                          <a:srgbClr val="000000"/>
                        </a:buClr>
                        <a:buSzPts val="1000"/>
                        <a:buFont typeface="Arial"/>
                        <a:buNone/>
                      </a:pPr>
                      <a:r>
                        <a:rPr lang="en-US" sz="1100" u="none" strike="noStrike" cap="none">
                          <a:latin typeface="Arial"/>
                          <a:ea typeface="Arial"/>
                          <a:cs typeface="Arial"/>
                          <a:sym typeface="Arial"/>
                        </a:rPr>
                        <a:t>facilities provided they  agree to follow our</a:t>
                      </a:r>
                      <a:endParaRPr sz="1100" u="none" strike="noStrike" cap="none">
                        <a:latin typeface="Arial"/>
                        <a:ea typeface="Arial"/>
                        <a:cs typeface="Arial"/>
                        <a:sym typeface="Arial"/>
                      </a:endParaRPr>
                    </a:p>
                    <a:p>
                      <a:pPr marL="50800" marR="133985" lvl="0" indent="0" algn="l" rtl="0">
                        <a:lnSpc>
                          <a:spcPct val="108000"/>
                        </a:lnSpc>
                        <a:spcBef>
                          <a:spcPts val="15"/>
                        </a:spcBef>
                        <a:spcAft>
                          <a:spcPts val="0"/>
                        </a:spcAft>
                        <a:buClr>
                          <a:srgbClr val="000000"/>
                        </a:buClr>
                        <a:buSzPts val="1000"/>
                        <a:buFont typeface="Arial"/>
                        <a:buNone/>
                      </a:pPr>
                      <a:r>
                        <a:rPr lang="en-US" sz="1100" u="none" strike="noStrike" cap="none">
                          <a:latin typeface="Arial"/>
                          <a:ea typeface="Arial"/>
                          <a:cs typeface="Arial"/>
                          <a:sym typeface="Arial"/>
                        </a:rPr>
                        <a:t>guidelines.</a:t>
                      </a:r>
                      <a:endParaRPr sz="1100" u="none" strike="noStrike" cap="none">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l" rtl="0">
                        <a:lnSpc>
                          <a:spcPct val="100000"/>
                        </a:lnSpc>
                        <a:spcBef>
                          <a:spcPts val="0"/>
                        </a:spcBef>
                        <a:spcAft>
                          <a:spcPts val="0"/>
                        </a:spcAft>
                        <a:buClr>
                          <a:srgbClr val="000000"/>
                        </a:buClr>
                        <a:buSzPts val="1050"/>
                        <a:buFont typeface="Arial"/>
                        <a:buNone/>
                      </a:pPr>
                      <a:endParaRPr sz="12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extLst>
                  <a:ext uri="{0D108BD9-81ED-4DB2-BD59-A6C34878D82A}">
                    <a16:rowId xmlns:a16="http://schemas.microsoft.com/office/drawing/2014/main" val="10004"/>
                  </a:ext>
                </a:extLst>
              </a:tr>
              <a:tr h="541000">
                <a:tc>
                  <a:txBody>
                    <a:bodyPr/>
                    <a:lstStyle/>
                    <a:p>
                      <a:pPr marL="50165" marR="5588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Other</a:t>
                      </a:r>
                      <a:endParaRPr sz="1200" b="1" u="none" strike="noStrike" cap="none">
                        <a:latin typeface="Arial"/>
                        <a:ea typeface="Arial"/>
                        <a:cs typeface="Arial"/>
                        <a:sym typeface="Arial"/>
                      </a:endParaRPr>
                    </a:p>
                  </a:txBody>
                  <a:tcPr marL="0" marR="0" marT="890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6E7E8"/>
                    </a:solidFill>
                  </a:tcPr>
                </a:tc>
                <a:tc gridSpan="7">
                  <a:txBody>
                    <a:bodyPr/>
                    <a:lstStyle/>
                    <a:p>
                      <a:pPr marL="50165" marR="133350" lvl="0" indent="0" algn="l" rtl="0">
                        <a:lnSpc>
                          <a:spcPct val="100000"/>
                        </a:lnSpc>
                        <a:spcBef>
                          <a:spcPts val="0"/>
                        </a:spcBef>
                        <a:spcAft>
                          <a:spcPts val="0"/>
                        </a:spcAft>
                        <a:buClr>
                          <a:srgbClr val="000000"/>
                        </a:buClr>
                        <a:buSzPts val="900"/>
                        <a:buFont typeface="Arial"/>
                        <a:buNone/>
                      </a:pPr>
                      <a:r>
                        <a:rPr lang="en-US" sz="1150" b="1" u="none" strike="noStrike" cap="none">
                          <a:latin typeface="Arial"/>
                          <a:ea typeface="Arial"/>
                          <a:cs typeface="Arial"/>
                          <a:sym typeface="Arial"/>
                        </a:rPr>
                        <a:t>Note:  </a:t>
                      </a:r>
                      <a:r>
                        <a:rPr lang="en-US" sz="1150" u="none" strike="noStrike" cap="none">
                          <a:latin typeface="Arial"/>
                          <a:ea typeface="Arial"/>
                          <a:cs typeface="Arial"/>
                          <a:sym typeface="Arial"/>
                        </a:rPr>
                        <a:t>Healthy Panther Promise elements remain intact (symptom screening, cleaning shared spaces, reporting of concerns and positive cases, etc).</a:t>
                      </a:r>
                      <a:endParaRPr sz="1900" u="none" strike="noStrike" cap="none"/>
                    </a:p>
                    <a:p>
                      <a:pPr marL="50165" marR="133350" lvl="0" indent="0" algn="l" rtl="0">
                        <a:lnSpc>
                          <a:spcPct val="100000"/>
                        </a:lnSpc>
                        <a:spcBef>
                          <a:spcPts val="0"/>
                        </a:spcBef>
                        <a:spcAft>
                          <a:spcPts val="0"/>
                        </a:spcAft>
                        <a:buClr>
                          <a:srgbClr val="000000"/>
                        </a:buClr>
                        <a:buSzPts val="900"/>
                        <a:buFont typeface="Arial"/>
                        <a:buNone/>
                      </a:pPr>
                      <a:r>
                        <a:rPr lang="en-US" sz="1150" b="1" u="none" strike="noStrike" cap="none">
                          <a:latin typeface="Arial"/>
                          <a:ea typeface="Arial"/>
                          <a:cs typeface="Arial"/>
                          <a:sym typeface="Arial"/>
                        </a:rPr>
                        <a:t>Student expectations:  </a:t>
                      </a:r>
                      <a:r>
                        <a:rPr lang="en-US" sz="1150" u="none" strike="noStrike" cap="none">
                          <a:latin typeface="Arial"/>
                          <a:ea typeface="Arial"/>
                          <a:cs typeface="Arial"/>
                          <a:sym typeface="Arial"/>
                        </a:rPr>
                        <a:t>Student employment and internships will be onsite.</a:t>
                      </a:r>
                      <a:endParaRPr sz="900" u="none" strike="noStrike" cap="none">
                        <a:latin typeface="Arial"/>
                        <a:ea typeface="Arial"/>
                        <a:cs typeface="Arial"/>
                        <a:sym typeface="Arial"/>
                      </a:endParaRPr>
                    </a:p>
                  </a:txBody>
                  <a:tcPr marL="0" marR="0" marT="19675" marB="0">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46" name="Google Shape;146;p16"/>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10</a:t>
            </a:fld>
            <a:endParaRPr/>
          </a:p>
        </p:txBody>
      </p:sp>
      <p:sp>
        <p:nvSpPr>
          <p:cNvPr id="147" name="Google Shape;147;p16"/>
          <p:cNvSpPr txBox="1"/>
          <p:nvPr/>
        </p:nvSpPr>
        <p:spPr>
          <a:xfrm>
            <a:off x="3917799" y="257725"/>
            <a:ext cx="7607359" cy="307736"/>
          </a:xfrm>
          <a:prstGeom prst="rect">
            <a:avLst/>
          </a:prstGeom>
          <a:solidFill>
            <a:srgbClr val="FBD4B4"/>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Tentative dates, pending MDHHS regulations:  August through the 21/22 Academic Year</a:t>
            </a:r>
            <a:endParaRPr sz="1400" b="1"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1"/>
        <p:cNvGrpSpPr/>
        <p:nvPr/>
      </p:nvGrpSpPr>
      <p:grpSpPr>
        <a:xfrm>
          <a:off x="0" y="0"/>
          <a:ext cx="0" cy="0"/>
          <a:chOff x="0" y="0"/>
          <a:chExt cx="0" cy="0"/>
        </a:xfrm>
      </p:grpSpPr>
      <p:sp>
        <p:nvSpPr>
          <p:cNvPr id="152" name="Google Shape;152;p17"/>
          <p:cNvSpPr/>
          <p:nvPr/>
        </p:nvSpPr>
        <p:spPr>
          <a:xfrm>
            <a:off x="2245791" y="9525"/>
            <a:ext cx="9943465" cy="6400800"/>
          </a:xfrm>
          <a:custGeom>
            <a:avLst/>
            <a:gdLst/>
            <a:ahLst/>
            <a:cxnLst/>
            <a:rect l="l" t="t" r="r" b="b"/>
            <a:pathLst>
              <a:path w="9943465" h="6400800" extrusionOk="0">
                <a:moveTo>
                  <a:pt x="0" y="6400800"/>
                </a:moveTo>
                <a:lnTo>
                  <a:pt x="9943160" y="6400800"/>
                </a:lnTo>
                <a:lnTo>
                  <a:pt x="9943160"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3" name="Google Shape;153;p17"/>
          <p:cNvSpPr/>
          <p:nvPr/>
        </p:nvSpPr>
        <p:spPr>
          <a:xfrm>
            <a:off x="0" y="9525"/>
            <a:ext cx="5715" cy="6400800"/>
          </a:xfrm>
          <a:custGeom>
            <a:avLst/>
            <a:gdLst/>
            <a:ahLst/>
            <a:cxnLst/>
            <a:rect l="l" t="t" r="r" b="b"/>
            <a:pathLst>
              <a:path w="5715" h="6400800" extrusionOk="0">
                <a:moveTo>
                  <a:pt x="0" y="6400800"/>
                </a:moveTo>
                <a:lnTo>
                  <a:pt x="5511" y="6400800"/>
                </a:lnTo>
                <a:lnTo>
                  <a:pt x="5511"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4" name="Google Shape;154;p17"/>
          <p:cNvSpPr/>
          <p:nvPr/>
        </p:nvSpPr>
        <p:spPr>
          <a:xfrm>
            <a:off x="0" y="6410325"/>
            <a:ext cx="12189460" cy="447675"/>
          </a:xfrm>
          <a:custGeom>
            <a:avLst/>
            <a:gdLst/>
            <a:ahLst/>
            <a:cxnLst/>
            <a:rect l="l" t="t" r="r" b="b"/>
            <a:pathLst>
              <a:path w="12189460" h="447675" extrusionOk="0">
                <a:moveTo>
                  <a:pt x="12188952" y="447675"/>
                </a:moveTo>
                <a:lnTo>
                  <a:pt x="12188952" y="0"/>
                </a:lnTo>
                <a:lnTo>
                  <a:pt x="0" y="0"/>
                </a:lnTo>
                <a:lnTo>
                  <a:pt x="0" y="447675"/>
                </a:lnTo>
                <a:lnTo>
                  <a:pt x="12188952" y="4476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5" name="Google Shape;155;p17"/>
          <p:cNvSpPr/>
          <p:nvPr/>
        </p:nvSpPr>
        <p:spPr>
          <a:xfrm>
            <a:off x="1" y="0"/>
            <a:ext cx="1676400" cy="6632575"/>
          </a:xfrm>
          <a:custGeom>
            <a:avLst/>
            <a:gdLst/>
            <a:ahLst/>
            <a:cxnLst/>
            <a:rect l="l" t="t" r="r" b="b"/>
            <a:pathLst>
              <a:path w="2240280" h="6632575" extrusionOk="0">
                <a:moveTo>
                  <a:pt x="0" y="6632575"/>
                </a:moveTo>
                <a:lnTo>
                  <a:pt x="2240280" y="6632575"/>
                </a:lnTo>
                <a:lnTo>
                  <a:pt x="2240280" y="0"/>
                </a:lnTo>
                <a:lnTo>
                  <a:pt x="0" y="0"/>
                </a:lnTo>
                <a:lnTo>
                  <a:pt x="0" y="66325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6" name="Google Shape;156;p17"/>
          <p:cNvSpPr/>
          <p:nvPr/>
        </p:nvSpPr>
        <p:spPr>
          <a:xfrm>
            <a:off x="1993392" y="3750564"/>
            <a:ext cx="9309100" cy="2490216"/>
          </a:xfrm>
          <a:custGeom>
            <a:avLst/>
            <a:gdLst/>
            <a:ahLst/>
            <a:cxnLst/>
            <a:rect l="l" t="t" r="r" b="b"/>
            <a:pathLst>
              <a:path w="9309100" h="2121535" extrusionOk="0">
                <a:moveTo>
                  <a:pt x="0" y="2121408"/>
                </a:moveTo>
                <a:lnTo>
                  <a:pt x="9308592" y="2121408"/>
                </a:lnTo>
                <a:lnTo>
                  <a:pt x="9308592" y="0"/>
                </a:lnTo>
                <a:lnTo>
                  <a:pt x="0" y="0"/>
                </a:lnTo>
                <a:lnTo>
                  <a:pt x="0" y="2121408"/>
                </a:lnTo>
                <a:close/>
              </a:path>
            </a:pathLst>
          </a:custGeom>
          <a:solidFill>
            <a:srgbClr val="CBCBC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7" name="Google Shape;157;p17"/>
          <p:cNvSpPr/>
          <p:nvPr/>
        </p:nvSpPr>
        <p:spPr>
          <a:xfrm>
            <a:off x="1993392" y="1643379"/>
            <a:ext cx="9309100" cy="1979930"/>
          </a:xfrm>
          <a:custGeom>
            <a:avLst/>
            <a:gdLst/>
            <a:ahLst/>
            <a:cxnLst/>
            <a:rect l="l" t="t" r="r" b="b"/>
            <a:pathLst>
              <a:path w="9309100" h="1979929" extrusionOk="0">
                <a:moveTo>
                  <a:pt x="0" y="1979676"/>
                </a:moveTo>
                <a:lnTo>
                  <a:pt x="9308592" y="1979676"/>
                </a:lnTo>
                <a:lnTo>
                  <a:pt x="9308592" y="0"/>
                </a:lnTo>
                <a:lnTo>
                  <a:pt x="0" y="0"/>
                </a:lnTo>
                <a:lnTo>
                  <a:pt x="0" y="1979676"/>
                </a:lnTo>
                <a:close/>
              </a:path>
            </a:pathLst>
          </a:cu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8" name="Google Shape;158;p17"/>
          <p:cNvSpPr txBox="1">
            <a:spLocks noGrp="1"/>
          </p:cNvSpPr>
          <p:nvPr>
            <p:ph type="title"/>
          </p:nvPr>
        </p:nvSpPr>
        <p:spPr>
          <a:xfrm>
            <a:off x="2616200" y="1032875"/>
            <a:ext cx="6499500" cy="42180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FREQUENTLY ASKED QUESTIONS:</a:t>
            </a:r>
            <a:endParaRPr/>
          </a:p>
        </p:txBody>
      </p:sp>
      <p:sp>
        <p:nvSpPr>
          <p:cNvPr id="159" name="Google Shape;159;p17"/>
          <p:cNvSpPr txBox="1"/>
          <p:nvPr/>
        </p:nvSpPr>
        <p:spPr>
          <a:xfrm>
            <a:off x="2346451" y="1643379"/>
            <a:ext cx="8587105" cy="3970295"/>
          </a:xfrm>
          <a:prstGeom prst="rect">
            <a:avLst/>
          </a:prstGeom>
          <a:noFill/>
          <a:ln>
            <a:noFill/>
          </a:ln>
        </p:spPr>
        <p:txBody>
          <a:bodyPr spcFirstLastPara="1" wrap="square" lIns="0" tIns="180325" rIns="0" bIns="0" anchor="t" anchorCtr="0">
            <a:noAutofit/>
          </a:bodyPr>
          <a:lstStyle/>
          <a:p>
            <a:pPr marL="1270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FAQ’s and a dashboard of Davenport COVID positive cases can be found on the Davenport University Coronavirus webpages and are updated often. </a:t>
            </a:r>
            <a:r>
              <a:rPr lang="en-US" sz="1800" b="0" i="0" u="sng" strike="noStrike" cap="none">
                <a:solidFill>
                  <a:schemeClr val="hlink"/>
                </a:solidFill>
                <a:latin typeface="Arial"/>
                <a:ea typeface="Arial"/>
                <a:cs typeface="Arial"/>
                <a:sym typeface="Arial"/>
                <a:hlinkClick r:id="rId3"/>
              </a:rPr>
              <a:t>www.davenport.edu/coronavirus</a:t>
            </a:r>
            <a:endParaRPr sz="1800" b="0"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There are pages for students and parents, and pages unique to faculty and staff.  A few of the common FAQ’s are included in this plan.</a:t>
            </a:r>
            <a:endParaRPr sz="1400" b="0" i="0" u="none" strike="noStrike" cap="none">
              <a:solidFill>
                <a:srgbClr val="000000"/>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2200"/>
              <a:buFont typeface="Arial"/>
              <a:buNone/>
            </a:pPr>
            <a:r>
              <a:rPr lang="en-US" sz="2200" b="1" i="0" u="none" strike="noStrike" cap="none">
                <a:solidFill>
                  <a:schemeClr val="dk1"/>
                </a:solidFill>
                <a:latin typeface="Arial"/>
                <a:ea typeface="Arial"/>
                <a:cs typeface="Arial"/>
                <a:sym typeface="Arial"/>
              </a:rPr>
              <a:t>Is it safe to be on campus?</a:t>
            </a:r>
            <a:endParaRPr sz="2200" b="0" i="0" u="none" strike="noStrike" cap="none">
              <a:solidFill>
                <a:schemeClr val="dk1"/>
              </a:solidFill>
              <a:latin typeface="Arial"/>
              <a:ea typeface="Arial"/>
              <a:cs typeface="Arial"/>
              <a:sym typeface="Arial"/>
            </a:endParaRPr>
          </a:p>
          <a:p>
            <a:pPr marL="12700" marR="43815" lvl="0" indent="0" algn="l" rtl="0">
              <a:lnSpc>
                <a:spcPct val="100000"/>
              </a:lnSpc>
              <a:spcBef>
                <a:spcPts val="960"/>
              </a:spcBef>
              <a:spcAft>
                <a:spcPts val="0"/>
              </a:spcAft>
              <a:buClr>
                <a:srgbClr val="000000"/>
              </a:buClr>
              <a:buSzPts val="1600"/>
              <a:buFont typeface="Arial"/>
              <a:buNone/>
            </a:pPr>
            <a:r>
              <a:rPr lang="en-US" sz="1600">
                <a:solidFill>
                  <a:schemeClr val="dk1"/>
                </a:solidFill>
              </a:rPr>
              <a:t>Yes!  </a:t>
            </a:r>
            <a:r>
              <a:rPr lang="en-US" sz="1600" b="0" i="0" u="none" strike="noStrike" cap="none">
                <a:solidFill>
                  <a:schemeClr val="dk1"/>
                </a:solidFill>
                <a:latin typeface="Arial"/>
                <a:ea typeface="Arial"/>
                <a:cs typeface="Arial"/>
                <a:sym typeface="Arial"/>
              </a:rPr>
              <a:t>We are taking every precaution to ensure our campuses are safe. We are following federal and state health and safety guidelines.  Our Healthy Panther Promise is our pledge to each other to clean often, report positive cases and stay home when sick.</a:t>
            </a:r>
            <a:endParaRPr sz="1400" b="0" i="0" u="none" strike="noStrike" cap="none">
              <a:solidFill>
                <a:srgbClr val="000000"/>
              </a:solidFill>
              <a:latin typeface="Arial"/>
              <a:ea typeface="Arial"/>
              <a:cs typeface="Arial"/>
              <a:sym typeface="Arial"/>
            </a:endParaRPr>
          </a:p>
          <a:p>
            <a:pPr marL="12700" marR="43815" lvl="0" indent="0" algn="l" rtl="0">
              <a:lnSpc>
                <a:spcPct val="100000"/>
              </a:lnSpc>
              <a:spcBef>
                <a:spcPts val="96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50"/>
              </a:spcBef>
              <a:spcAft>
                <a:spcPts val="0"/>
              </a:spcAft>
              <a:buClr>
                <a:srgbClr val="000000"/>
              </a:buClr>
              <a:buSzPts val="2200"/>
              <a:buFont typeface="Arial"/>
              <a:buNone/>
            </a:pPr>
            <a:endParaRPr sz="2200" b="0" i="0" u="none" strike="noStrike" cap="none">
              <a:solidFill>
                <a:schemeClr val="dk1"/>
              </a:solidFill>
              <a:latin typeface="Arial"/>
              <a:ea typeface="Arial"/>
              <a:cs typeface="Arial"/>
              <a:sym typeface="Arial"/>
            </a:endParaRPr>
          </a:p>
        </p:txBody>
      </p:sp>
      <p:sp>
        <p:nvSpPr>
          <p:cNvPr id="160" name="Google Shape;160;p17"/>
          <p:cNvSpPr/>
          <p:nvPr/>
        </p:nvSpPr>
        <p:spPr>
          <a:xfrm>
            <a:off x="376124" y="484843"/>
            <a:ext cx="885128" cy="972719"/>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17"/>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65"/>
        <p:cNvGrpSpPr/>
        <p:nvPr/>
      </p:nvGrpSpPr>
      <p:grpSpPr>
        <a:xfrm>
          <a:off x="0" y="0"/>
          <a:ext cx="0" cy="0"/>
          <a:chOff x="0" y="0"/>
          <a:chExt cx="0" cy="0"/>
        </a:xfrm>
      </p:grpSpPr>
      <p:sp>
        <p:nvSpPr>
          <p:cNvPr id="166" name="Google Shape;166;p18"/>
          <p:cNvSpPr/>
          <p:nvPr/>
        </p:nvSpPr>
        <p:spPr>
          <a:xfrm>
            <a:off x="1906783" y="-351422"/>
            <a:ext cx="10285218" cy="6400800"/>
          </a:xfrm>
          <a:custGeom>
            <a:avLst/>
            <a:gdLst/>
            <a:ahLst/>
            <a:cxnLst/>
            <a:rect l="l" t="t" r="r" b="b"/>
            <a:pathLst>
              <a:path w="9943465" h="6400800" extrusionOk="0">
                <a:moveTo>
                  <a:pt x="0" y="6400800"/>
                </a:moveTo>
                <a:lnTo>
                  <a:pt x="9943160" y="6400800"/>
                </a:lnTo>
                <a:lnTo>
                  <a:pt x="9943160"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7" name="Google Shape;167;p18"/>
          <p:cNvSpPr/>
          <p:nvPr/>
        </p:nvSpPr>
        <p:spPr>
          <a:xfrm>
            <a:off x="0" y="9525"/>
            <a:ext cx="5715" cy="6400800"/>
          </a:xfrm>
          <a:custGeom>
            <a:avLst/>
            <a:gdLst/>
            <a:ahLst/>
            <a:cxnLst/>
            <a:rect l="l" t="t" r="r" b="b"/>
            <a:pathLst>
              <a:path w="5715" h="6400800" extrusionOk="0">
                <a:moveTo>
                  <a:pt x="0" y="6400800"/>
                </a:moveTo>
                <a:lnTo>
                  <a:pt x="5511" y="6400800"/>
                </a:lnTo>
                <a:lnTo>
                  <a:pt x="5511"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8" name="Google Shape;168;p18"/>
          <p:cNvSpPr/>
          <p:nvPr/>
        </p:nvSpPr>
        <p:spPr>
          <a:xfrm>
            <a:off x="0" y="6410325"/>
            <a:ext cx="12189460" cy="447675"/>
          </a:xfrm>
          <a:custGeom>
            <a:avLst/>
            <a:gdLst/>
            <a:ahLst/>
            <a:cxnLst/>
            <a:rect l="l" t="t" r="r" b="b"/>
            <a:pathLst>
              <a:path w="12189460" h="447675" extrusionOk="0">
                <a:moveTo>
                  <a:pt x="12188952" y="447675"/>
                </a:moveTo>
                <a:lnTo>
                  <a:pt x="12188952" y="0"/>
                </a:lnTo>
                <a:lnTo>
                  <a:pt x="0" y="0"/>
                </a:lnTo>
                <a:lnTo>
                  <a:pt x="0" y="447675"/>
                </a:lnTo>
                <a:lnTo>
                  <a:pt x="12188952" y="4476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9" name="Google Shape;169;p18"/>
          <p:cNvSpPr/>
          <p:nvPr/>
        </p:nvSpPr>
        <p:spPr>
          <a:xfrm>
            <a:off x="1" y="0"/>
            <a:ext cx="1524000" cy="6632575"/>
          </a:xfrm>
          <a:custGeom>
            <a:avLst/>
            <a:gdLst/>
            <a:ahLst/>
            <a:cxnLst/>
            <a:rect l="l" t="t" r="r" b="b"/>
            <a:pathLst>
              <a:path w="2240280" h="6632575" extrusionOk="0">
                <a:moveTo>
                  <a:pt x="0" y="6632575"/>
                </a:moveTo>
                <a:lnTo>
                  <a:pt x="2240280" y="6632575"/>
                </a:lnTo>
                <a:lnTo>
                  <a:pt x="2240280" y="0"/>
                </a:lnTo>
                <a:lnTo>
                  <a:pt x="0" y="0"/>
                </a:lnTo>
                <a:lnTo>
                  <a:pt x="0" y="66325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0" name="Google Shape;170;p18"/>
          <p:cNvSpPr/>
          <p:nvPr/>
        </p:nvSpPr>
        <p:spPr>
          <a:xfrm>
            <a:off x="1906782" y="1606190"/>
            <a:ext cx="9441550" cy="4288797"/>
          </a:xfrm>
          <a:custGeom>
            <a:avLst/>
            <a:gdLst/>
            <a:ahLst/>
            <a:cxnLst/>
            <a:rect l="l" t="t" r="r" b="b"/>
            <a:pathLst>
              <a:path w="9197340" h="4703445" extrusionOk="0">
                <a:moveTo>
                  <a:pt x="0" y="4703445"/>
                </a:moveTo>
                <a:lnTo>
                  <a:pt x="9197340" y="4703445"/>
                </a:lnTo>
                <a:lnTo>
                  <a:pt x="9197340" y="0"/>
                </a:lnTo>
                <a:lnTo>
                  <a:pt x="0" y="0"/>
                </a:lnTo>
                <a:lnTo>
                  <a:pt x="0" y="4703445"/>
                </a:lnTo>
                <a:close/>
              </a:path>
            </a:pathLst>
          </a:custGeom>
          <a:solidFill>
            <a:srgbClr val="C6C9C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1" name="Google Shape;171;p18"/>
          <p:cNvSpPr txBox="1">
            <a:spLocks noGrp="1"/>
          </p:cNvSpPr>
          <p:nvPr>
            <p:ph type="title"/>
          </p:nvPr>
        </p:nvSpPr>
        <p:spPr>
          <a:xfrm>
            <a:off x="2616200" y="1032875"/>
            <a:ext cx="6216900" cy="42180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FREQUENTLY ASKED QUESTIONS:</a:t>
            </a:r>
            <a:endParaRPr/>
          </a:p>
        </p:txBody>
      </p:sp>
      <p:sp>
        <p:nvSpPr>
          <p:cNvPr id="172" name="Google Shape;172;p18"/>
          <p:cNvSpPr/>
          <p:nvPr/>
        </p:nvSpPr>
        <p:spPr>
          <a:xfrm>
            <a:off x="322294" y="481795"/>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p18"/>
          <p:cNvSpPr txBox="1"/>
          <p:nvPr/>
        </p:nvSpPr>
        <p:spPr>
          <a:xfrm>
            <a:off x="2143888" y="1606190"/>
            <a:ext cx="8967337" cy="4144906"/>
          </a:xfrm>
          <a:prstGeom prst="rect">
            <a:avLst/>
          </a:prstGeom>
          <a:noFill/>
          <a:ln>
            <a:noFill/>
          </a:ln>
        </p:spPr>
        <p:txBody>
          <a:bodyPr spcFirstLastPara="1" wrap="square" lIns="0" tIns="145400" rIns="0" bIns="0" anchor="t" anchorCtr="0">
            <a:noAutofit/>
          </a:bodyPr>
          <a:lstStyle/>
          <a:p>
            <a:pPr marL="1270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Arial"/>
                <a:ea typeface="Arial"/>
                <a:cs typeface="Arial"/>
                <a:sym typeface="Arial"/>
              </a:rPr>
              <a:t>How can I learn more about getting a vaccine?</a:t>
            </a:r>
            <a:endParaRPr sz="2400" b="0" i="0" u="none" strike="noStrike" cap="none" dirty="0">
              <a:solidFill>
                <a:schemeClr val="dk1"/>
              </a:solidFill>
              <a:latin typeface="Arial"/>
              <a:ea typeface="Arial"/>
              <a:cs typeface="Arial"/>
              <a:sym typeface="Arial"/>
            </a:endParaRPr>
          </a:p>
          <a:p>
            <a:pPr marL="0" marR="218440" lvl="0" indent="0" algn="just" rtl="0">
              <a:lnSpc>
                <a:spcPct val="100000"/>
              </a:lnSpc>
              <a:spcBef>
                <a:spcPts val="0"/>
              </a:spcBef>
              <a:spcAft>
                <a:spcPts val="0"/>
              </a:spcAft>
              <a:buClr>
                <a:srgbClr val="000000"/>
              </a:buClr>
              <a:buSzPts val="2200"/>
              <a:buFont typeface="Arial"/>
              <a:buNone/>
            </a:pPr>
            <a:endParaRPr sz="2200" b="0" i="0" u="none" strike="noStrike" cap="none" dirty="0">
              <a:solidFill>
                <a:schemeClr val="dk1"/>
              </a:solidFill>
              <a:latin typeface="Arial"/>
              <a:ea typeface="Arial"/>
              <a:cs typeface="Arial"/>
              <a:sym typeface="Arial"/>
            </a:endParaRPr>
          </a:p>
          <a:p>
            <a:pPr marL="457200" marR="218440" lvl="0" indent="-368300" algn="just" rtl="0">
              <a:lnSpc>
                <a:spcPct val="100000"/>
              </a:lnSpc>
              <a:spcBef>
                <a:spcPts val="0"/>
              </a:spcBef>
              <a:spcAft>
                <a:spcPts val="0"/>
              </a:spcAft>
              <a:buClr>
                <a:schemeClr val="dk1"/>
              </a:buClr>
              <a:buSzPts val="2200"/>
              <a:buFont typeface="Arial"/>
              <a:buAutoNum type="arabicPeriod"/>
            </a:pPr>
            <a:r>
              <a:rPr lang="en-US" sz="2000" b="0" i="0" u="none" strike="noStrike" cap="none" dirty="0">
                <a:solidFill>
                  <a:schemeClr val="dk1"/>
                </a:solidFill>
                <a:latin typeface="Arial"/>
                <a:ea typeface="Arial"/>
                <a:cs typeface="Arial"/>
                <a:sym typeface="Arial"/>
              </a:rPr>
              <a:t>Start with your local health department for the latest information</a:t>
            </a:r>
            <a:endParaRPr sz="2000" b="0" i="0" u="none" strike="noStrike" cap="none" dirty="0">
              <a:solidFill>
                <a:schemeClr val="dk1"/>
              </a:solidFill>
              <a:latin typeface="Arial"/>
              <a:ea typeface="Arial"/>
              <a:cs typeface="Arial"/>
              <a:sym typeface="Arial"/>
            </a:endParaRPr>
          </a:p>
          <a:p>
            <a:pPr marL="596900" marR="218440" lvl="0" indent="-457200" algn="just" rtl="0">
              <a:lnSpc>
                <a:spcPct val="100000"/>
              </a:lnSpc>
              <a:spcBef>
                <a:spcPts val="0"/>
              </a:spcBef>
              <a:spcAft>
                <a:spcPts val="0"/>
              </a:spcAft>
              <a:buClr>
                <a:srgbClr val="000000"/>
              </a:buClr>
              <a:buSzPts val="2200"/>
              <a:buFont typeface="+mj-lt"/>
              <a:buAutoNum type="arabicPeriod"/>
            </a:pPr>
            <a:endParaRPr sz="2000" b="0" i="0" u="none" strike="noStrike" cap="none" dirty="0">
              <a:solidFill>
                <a:schemeClr val="dk1"/>
              </a:solidFill>
              <a:latin typeface="Arial"/>
              <a:ea typeface="Arial"/>
              <a:cs typeface="Arial"/>
              <a:sym typeface="Arial"/>
            </a:endParaRPr>
          </a:p>
          <a:p>
            <a:pPr marL="457200" marR="218440" lvl="0" indent="-368300" algn="just" rtl="0">
              <a:lnSpc>
                <a:spcPct val="100000"/>
              </a:lnSpc>
              <a:spcBef>
                <a:spcPts val="0"/>
              </a:spcBef>
              <a:spcAft>
                <a:spcPts val="0"/>
              </a:spcAft>
              <a:buClr>
                <a:schemeClr val="dk1"/>
              </a:buClr>
              <a:buSzPts val="2200"/>
              <a:buFont typeface="Arial"/>
              <a:buAutoNum type="arabicPeriod"/>
            </a:pPr>
            <a:r>
              <a:rPr lang="en-US" sz="2000" b="0" i="0" u="none" strike="noStrike" cap="none" dirty="0">
                <a:solidFill>
                  <a:schemeClr val="dk1"/>
                </a:solidFill>
                <a:latin typeface="Arial"/>
                <a:ea typeface="Arial"/>
                <a:cs typeface="Arial"/>
                <a:sym typeface="Arial"/>
              </a:rPr>
              <a:t>Davenport </a:t>
            </a:r>
            <a:r>
              <a:rPr lang="en-US" sz="2000" dirty="0">
                <a:solidFill>
                  <a:schemeClr val="dk1"/>
                </a:solidFill>
              </a:rPr>
              <a:t>has</a:t>
            </a:r>
            <a:r>
              <a:rPr lang="en-US" sz="2000" b="0" i="0" u="none" strike="noStrike" cap="none" dirty="0">
                <a:solidFill>
                  <a:schemeClr val="dk1"/>
                </a:solidFill>
                <a:latin typeface="Arial"/>
                <a:ea typeface="Arial"/>
                <a:cs typeface="Arial"/>
                <a:sym typeface="Arial"/>
              </a:rPr>
              <a:t> hosted vaccination clinic(s) at our larger campus locations and will co</a:t>
            </a:r>
            <a:r>
              <a:rPr lang="en-US" sz="2000" dirty="0">
                <a:solidFill>
                  <a:schemeClr val="dk1"/>
                </a:solidFill>
              </a:rPr>
              <a:t>ntinue to do so</a:t>
            </a:r>
            <a:endParaRPr sz="2000" b="0" i="0" u="none" strike="noStrike" cap="none" dirty="0">
              <a:solidFill>
                <a:schemeClr val="dk1"/>
              </a:solidFill>
              <a:latin typeface="Arial"/>
              <a:ea typeface="Arial"/>
              <a:cs typeface="Arial"/>
              <a:sym typeface="Arial"/>
            </a:endParaRPr>
          </a:p>
          <a:p>
            <a:pPr marL="596900" marR="218440" lvl="0" indent="-457200" algn="just" rtl="0">
              <a:lnSpc>
                <a:spcPct val="100000"/>
              </a:lnSpc>
              <a:spcBef>
                <a:spcPts val="0"/>
              </a:spcBef>
              <a:spcAft>
                <a:spcPts val="0"/>
              </a:spcAft>
              <a:buClr>
                <a:srgbClr val="000000"/>
              </a:buClr>
              <a:buSzPts val="2200"/>
              <a:buFont typeface="+mj-lt"/>
              <a:buAutoNum type="arabicPeriod"/>
            </a:pPr>
            <a:endParaRPr sz="2000" b="0" i="0" u="none" strike="noStrike" cap="none" dirty="0">
              <a:solidFill>
                <a:schemeClr val="dk1"/>
              </a:solidFill>
              <a:latin typeface="Arial"/>
              <a:ea typeface="Arial"/>
              <a:cs typeface="Arial"/>
              <a:sym typeface="Arial"/>
            </a:endParaRPr>
          </a:p>
          <a:p>
            <a:pPr marL="457200" marR="218440" lvl="0" indent="-368300" algn="just" rtl="0">
              <a:lnSpc>
                <a:spcPct val="100000"/>
              </a:lnSpc>
              <a:spcBef>
                <a:spcPts val="0"/>
              </a:spcBef>
              <a:spcAft>
                <a:spcPts val="0"/>
              </a:spcAft>
              <a:buClr>
                <a:schemeClr val="dk1"/>
              </a:buClr>
              <a:buSzPts val="2200"/>
              <a:buFont typeface="Arial"/>
              <a:buAutoNum type="arabicPeriod"/>
            </a:pPr>
            <a:r>
              <a:rPr lang="en-US" sz="2000" b="0" i="0" u="none" strike="noStrike" cap="none" dirty="0">
                <a:solidFill>
                  <a:schemeClr val="dk1"/>
                </a:solidFill>
                <a:latin typeface="Arial"/>
                <a:ea typeface="Arial"/>
                <a:cs typeface="Arial"/>
                <a:sym typeface="Arial"/>
              </a:rPr>
              <a:t>Websites such as </a:t>
            </a:r>
            <a:r>
              <a:rPr lang="en-US" sz="2000" b="0" i="0" u="sng" strike="noStrike" cap="none" dirty="0">
                <a:solidFill>
                  <a:schemeClr val="hlink"/>
                </a:solidFill>
                <a:latin typeface="Arial"/>
                <a:ea typeface="Arial"/>
                <a:cs typeface="Arial"/>
                <a:sym typeface="Arial"/>
                <a:hlinkClick r:id="rId4"/>
              </a:rPr>
              <a:t>https://vaccinefinder.org/</a:t>
            </a:r>
            <a:r>
              <a:rPr lang="en-US" sz="2000" b="0" i="0" u="none" strike="noStrike" cap="none" dirty="0">
                <a:solidFill>
                  <a:schemeClr val="dk1"/>
                </a:solidFill>
                <a:latin typeface="Arial"/>
                <a:ea typeface="Arial"/>
                <a:cs typeface="Arial"/>
                <a:sym typeface="Arial"/>
              </a:rPr>
              <a:t> can help identify local pharmacies or other sources.</a:t>
            </a:r>
            <a:endParaRPr sz="2000" b="0" i="0" u="none" strike="noStrike" cap="none" dirty="0">
              <a:solidFill>
                <a:schemeClr val="dk1"/>
              </a:solidFill>
              <a:latin typeface="Arial"/>
              <a:ea typeface="Arial"/>
              <a:cs typeface="Arial"/>
              <a:sym typeface="Arial"/>
            </a:endParaRPr>
          </a:p>
          <a:p>
            <a:pPr marL="0" marR="218440" lvl="0" indent="0" algn="just" rtl="0">
              <a:lnSpc>
                <a:spcPct val="100000"/>
              </a:lnSpc>
              <a:spcBef>
                <a:spcPts val="0"/>
              </a:spcBef>
              <a:spcAft>
                <a:spcPts val="0"/>
              </a:spcAft>
              <a:buClr>
                <a:srgbClr val="000000"/>
              </a:buClr>
              <a:buSzPts val="2200"/>
              <a:buFont typeface="Arial"/>
              <a:buNone/>
            </a:pPr>
            <a:endParaRPr sz="2200" b="0" i="0" u="none" strike="noStrike" cap="none" dirty="0">
              <a:solidFill>
                <a:schemeClr val="dk1"/>
              </a:solidFill>
              <a:latin typeface="Arial"/>
              <a:ea typeface="Arial"/>
              <a:cs typeface="Arial"/>
              <a:sym typeface="Arial"/>
            </a:endParaRPr>
          </a:p>
        </p:txBody>
      </p:sp>
      <p:sp>
        <p:nvSpPr>
          <p:cNvPr id="174" name="Google Shape;174;p18"/>
          <p:cNvSpPr txBox="1">
            <a:spLocks noGrp="1"/>
          </p:cNvSpPr>
          <p:nvPr>
            <p:ph type="sldNum" idx="12"/>
          </p:nvPr>
        </p:nvSpPr>
        <p:spPr>
          <a:xfrm>
            <a:off x="8778240" y="6496812"/>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78"/>
        <p:cNvGrpSpPr/>
        <p:nvPr/>
      </p:nvGrpSpPr>
      <p:grpSpPr>
        <a:xfrm>
          <a:off x="0" y="0"/>
          <a:ext cx="0" cy="0"/>
          <a:chOff x="0" y="0"/>
          <a:chExt cx="0" cy="0"/>
        </a:xfrm>
      </p:grpSpPr>
      <p:sp>
        <p:nvSpPr>
          <p:cNvPr id="179" name="Google Shape;179;p19"/>
          <p:cNvSpPr/>
          <p:nvPr/>
        </p:nvSpPr>
        <p:spPr>
          <a:xfrm>
            <a:off x="1906783" y="-351422"/>
            <a:ext cx="10291486" cy="6400800"/>
          </a:xfrm>
          <a:custGeom>
            <a:avLst/>
            <a:gdLst/>
            <a:ahLst/>
            <a:cxnLst/>
            <a:rect l="l" t="t" r="r" b="b"/>
            <a:pathLst>
              <a:path w="9943465" h="6400800" extrusionOk="0">
                <a:moveTo>
                  <a:pt x="0" y="6400800"/>
                </a:moveTo>
                <a:lnTo>
                  <a:pt x="9943160" y="6400800"/>
                </a:lnTo>
                <a:lnTo>
                  <a:pt x="9943160"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0" name="Google Shape;180;p19"/>
          <p:cNvSpPr/>
          <p:nvPr/>
        </p:nvSpPr>
        <p:spPr>
          <a:xfrm>
            <a:off x="0" y="9525"/>
            <a:ext cx="5715" cy="6400800"/>
          </a:xfrm>
          <a:custGeom>
            <a:avLst/>
            <a:gdLst/>
            <a:ahLst/>
            <a:cxnLst/>
            <a:rect l="l" t="t" r="r" b="b"/>
            <a:pathLst>
              <a:path w="5715" h="6400800" extrusionOk="0">
                <a:moveTo>
                  <a:pt x="0" y="6400800"/>
                </a:moveTo>
                <a:lnTo>
                  <a:pt x="5511" y="6400800"/>
                </a:lnTo>
                <a:lnTo>
                  <a:pt x="5511"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1" name="Google Shape;181;p19"/>
          <p:cNvSpPr/>
          <p:nvPr/>
        </p:nvSpPr>
        <p:spPr>
          <a:xfrm>
            <a:off x="0" y="6410325"/>
            <a:ext cx="12189460" cy="447675"/>
          </a:xfrm>
          <a:custGeom>
            <a:avLst/>
            <a:gdLst/>
            <a:ahLst/>
            <a:cxnLst/>
            <a:rect l="l" t="t" r="r" b="b"/>
            <a:pathLst>
              <a:path w="12189460" h="447675" extrusionOk="0">
                <a:moveTo>
                  <a:pt x="12188952" y="447675"/>
                </a:moveTo>
                <a:lnTo>
                  <a:pt x="12188952" y="0"/>
                </a:lnTo>
                <a:lnTo>
                  <a:pt x="0" y="0"/>
                </a:lnTo>
                <a:lnTo>
                  <a:pt x="0" y="447675"/>
                </a:lnTo>
                <a:lnTo>
                  <a:pt x="12188952" y="4476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p19"/>
          <p:cNvSpPr/>
          <p:nvPr/>
        </p:nvSpPr>
        <p:spPr>
          <a:xfrm>
            <a:off x="1" y="0"/>
            <a:ext cx="1523390" cy="6632575"/>
          </a:xfrm>
          <a:custGeom>
            <a:avLst/>
            <a:gdLst/>
            <a:ahLst/>
            <a:cxnLst/>
            <a:rect l="l" t="t" r="r" b="b"/>
            <a:pathLst>
              <a:path w="2240280" h="6632575" extrusionOk="0">
                <a:moveTo>
                  <a:pt x="0" y="6632575"/>
                </a:moveTo>
                <a:lnTo>
                  <a:pt x="2240280" y="6632575"/>
                </a:lnTo>
                <a:lnTo>
                  <a:pt x="2240280" y="0"/>
                </a:lnTo>
                <a:lnTo>
                  <a:pt x="0" y="0"/>
                </a:lnTo>
                <a:lnTo>
                  <a:pt x="0" y="66325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p19"/>
          <p:cNvSpPr/>
          <p:nvPr/>
        </p:nvSpPr>
        <p:spPr>
          <a:xfrm>
            <a:off x="1906782" y="1606190"/>
            <a:ext cx="9450267" cy="4291894"/>
          </a:xfrm>
          <a:custGeom>
            <a:avLst/>
            <a:gdLst/>
            <a:ahLst/>
            <a:cxnLst/>
            <a:rect l="l" t="t" r="r" b="b"/>
            <a:pathLst>
              <a:path w="9197340" h="4703445" extrusionOk="0">
                <a:moveTo>
                  <a:pt x="0" y="4703445"/>
                </a:moveTo>
                <a:lnTo>
                  <a:pt x="9197340" y="4703445"/>
                </a:lnTo>
                <a:lnTo>
                  <a:pt x="9197340" y="0"/>
                </a:lnTo>
                <a:lnTo>
                  <a:pt x="0" y="0"/>
                </a:lnTo>
                <a:lnTo>
                  <a:pt x="0" y="4703445"/>
                </a:lnTo>
                <a:close/>
              </a:path>
            </a:pathLst>
          </a:custGeom>
          <a:solidFill>
            <a:srgbClr val="C6C9C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4" name="Google Shape;184;p19"/>
          <p:cNvSpPr txBox="1">
            <a:spLocks noGrp="1"/>
          </p:cNvSpPr>
          <p:nvPr>
            <p:ph type="title"/>
          </p:nvPr>
        </p:nvSpPr>
        <p:spPr>
          <a:xfrm>
            <a:off x="2616200" y="1032875"/>
            <a:ext cx="6216900" cy="42180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FREQUENTLY ASKED QUESTIONS:</a:t>
            </a:r>
            <a:endParaRPr/>
          </a:p>
        </p:txBody>
      </p:sp>
      <p:sp>
        <p:nvSpPr>
          <p:cNvPr id="185" name="Google Shape;185;p19"/>
          <p:cNvSpPr/>
          <p:nvPr/>
        </p:nvSpPr>
        <p:spPr>
          <a:xfrm>
            <a:off x="322294" y="481795"/>
            <a:ext cx="885000" cy="9726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6" name="Google Shape;186;p19"/>
          <p:cNvSpPr txBox="1"/>
          <p:nvPr/>
        </p:nvSpPr>
        <p:spPr>
          <a:xfrm>
            <a:off x="2143888" y="1606190"/>
            <a:ext cx="8967300" cy="4144800"/>
          </a:xfrm>
          <a:prstGeom prst="rect">
            <a:avLst/>
          </a:prstGeom>
          <a:noFill/>
          <a:ln>
            <a:noFill/>
          </a:ln>
        </p:spPr>
        <p:txBody>
          <a:bodyPr spcFirstLastPara="1" wrap="square" lIns="0" tIns="145400" rIns="0" bIns="0" anchor="t" anchorCtr="0">
            <a:noAutofit/>
          </a:bodyPr>
          <a:lstStyle/>
          <a:p>
            <a:pPr marL="12700" marR="0" lvl="0" indent="0" algn="l" rtl="0">
              <a:lnSpc>
                <a:spcPct val="100000"/>
              </a:lnSpc>
              <a:spcBef>
                <a:spcPts val="0"/>
              </a:spcBef>
              <a:spcAft>
                <a:spcPts val="0"/>
              </a:spcAft>
              <a:buClr>
                <a:srgbClr val="000000"/>
              </a:buClr>
              <a:buSzPts val="2200"/>
              <a:buFont typeface="Arial"/>
              <a:buNone/>
            </a:pPr>
            <a:r>
              <a:rPr lang="en-US" sz="2200" b="1" i="0" u="none" strike="noStrike" cap="none">
                <a:solidFill>
                  <a:schemeClr val="dk1"/>
                </a:solidFill>
                <a:latin typeface="Arial"/>
                <a:ea typeface="Arial"/>
                <a:cs typeface="Arial"/>
                <a:sym typeface="Arial"/>
              </a:rPr>
              <a:t>Do I have to answer medical questions when reporting to work or school?</a:t>
            </a:r>
            <a:endParaRPr sz="2400" b="0" i="0" u="none" strike="noStrike" cap="none">
              <a:solidFill>
                <a:schemeClr val="dk1"/>
              </a:solidFill>
              <a:latin typeface="Arial"/>
              <a:ea typeface="Arial"/>
              <a:cs typeface="Arial"/>
              <a:sym typeface="Arial"/>
            </a:endParaRPr>
          </a:p>
          <a:p>
            <a:pPr marL="12700" marR="26033" lvl="0" indent="0" algn="l" rtl="0">
              <a:lnSpc>
                <a:spcPct val="100000"/>
              </a:lnSpc>
              <a:spcBef>
                <a:spcPts val="76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Anyone who enters our buildings will be self-screened for COVID-19 symptoms. Current screening questions are included below and will likely change over time as health  guidance evolves.</a:t>
            </a: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4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240665" marR="218440" lvl="0" indent="-171450" algn="just" rtl="0">
              <a:lnSpc>
                <a:spcPct val="100000"/>
              </a:lnSpc>
              <a:spcBef>
                <a:spcPts val="0"/>
              </a:spcBef>
              <a:spcAft>
                <a:spcPts val="0"/>
              </a:spcAft>
              <a:buClr>
                <a:schemeClr val="dk1"/>
              </a:buClr>
              <a:buSzPts val="1400"/>
              <a:buFont typeface="Arial"/>
              <a:buAutoNum type="arabicPeriod"/>
            </a:pPr>
            <a:r>
              <a:rPr lang="en-US" sz="1600" b="1" i="0" u="none" strike="noStrike" cap="none">
                <a:solidFill>
                  <a:schemeClr val="dk1"/>
                </a:solidFill>
                <a:latin typeface="Arial"/>
                <a:ea typeface="Arial"/>
                <a:cs typeface="Arial"/>
                <a:sym typeface="Arial"/>
              </a:rPr>
              <a:t> Do you have any new and unusual symptoms? </a:t>
            </a:r>
            <a:r>
              <a:rPr lang="en-US" sz="1600" b="0" i="0" u="none" strike="noStrike" cap="none">
                <a:solidFill>
                  <a:schemeClr val="dk1"/>
                </a:solidFill>
                <a:latin typeface="Arial"/>
                <a:ea typeface="Arial"/>
                <a:cs typeface="Arial"/>
                <a:sym typeface="Arial"/>
              </a:rPr>
              <a:t>(Fever, cough, difficulty  breathing or shortness of breath, diarrhea, chills, sore throat, muscle pain, body aches, fatigue, new loss of taste or smell, congestion or runny nose, nausea or vomiting)?</a:t>
            </a:r>
            <a:endParaRPr sz="1600" b="0" i="0" u="none" strike="noStrike" cap="none">
              <a:solidFill>
                <a:srgbClr val="000000"/>
              </a:solidFill>
              <a:latin typeface="Arial"/>
              <a:ea typeface="Arial"/>
              <a:cs typeface="Arial"/>
              <a:sym typeface="Arial"/>
            </a:endParaRPr>
          </a:p>
          <a:p>
            <a:pPr marL="240665" marR="218440" lvl="0" indent="-171450" algn="just" rtl="0">
              <a:lnSpc>
                <a:spcPct val="100000"/>
              </a:lnSpc>
              <a:spcBef>
                <a:spcPts val="0"/>
              </a:spcBef>
              <a:spcAft>
                <a:spcPts val="0"/>
              </a:spcAft>
              <a:buClr>
                <a:schemeClr val="dk1"/>
              </a:buClr>
              <a:buSzPts val="1400"/>
              <a:buFont typeface="Arial"/>
              <a:buAutoNum type="arabicPeriod"/>
            </a:pPr>
            <a:r>
              <a:rPr lang="en-US" sz="1600" b="1" i="0" u="none" strike="noStrike" cap="none">
                <a:solidFill>
                  <a:schemeClr val="dk1"/>
                </a:solidFill>
                <a:latin typeface="Arial"/>
                <a:ea typeface="Arial"/>
                <a:cs typeface="Arial"/>
                <a:sym typeface="Arial"/>
              </a:rPr>
              <a:t> Have you had close contact with a person that has  been diagnosed with COVID-19 through a positive test result? </a:t>
            </a:r>
            <a:endParaRPr sz="1600" b="1" i="0" u="none" strike="noStrike" cap="none">
              <a:solidFill>
                <a:schemeClr val="dk1"/>
              </a:solidFill>
              <a:latin typeface="Arial"/>
              <a:ea typeface="Arial"/>
              <a:cs typeface="Arial"/>
              <a:sym typeface="Arial"/>
            </a:endParaRPr>
          </a:p>
          <a:p>
            <a:pPr marL="69215" marR="218440" lvl="0" indent="0" algn="just"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69215" marR="218440" lvl="0" indent="0" algn="just" rtl="0">
              <a:lnSpc>
                <a:spcPct val="100000"/>
              </a:lnSpc>
              <a:spcBef>
                <a:spcPts val="0"/>
              </a:spcBef>
              <a:spcAft>
                <a:spcPts val="0"/>
              </a:spcAft>
              <a:buClr>
                <a:srgbClr val="000000"/>
              </a:buClr>
              <a:buSzPts val="1400"/>
              <a:buFont typeface="Arial"/>
              <a:buNone/>
            </a:pPr>
            <a:r>
              <a:rPr lang="en-US" sz="1600" b="0" i="0" u="none" strike="noStrike" cap="none">
                <a:solidFill>
                  <a:schemeClr val="dk1"/>
                </a:solidFill>
                <a:latin typeface="Arial"/>
                <a:ea typeface="Arial"/>
                <a:cs typeface="Arial"/>
                <a:sym typeface="Arial"/>
              </a:rPr>
              <a:t>Note:  If you have been diagnosed with COVID-19, please self isolate and follow medical advice.</a:t>
            </a:r>
            <a:endParaRPr sz="1600" b="0" i="0" u="none" strike="noStrike" cap="none">
              <a:solidFill>
                <a:srgbClr val="000000"/>
              </a:solidFill>
              <a:latin typeface="Arial"/>
              <a:ea typeface="Arial"/>
              <a:cs typeface="Arial"/>
              <a:sym typeface="Arial"/>
            </a:endParaRPr>
          </a:p>
        </p:txBody>
      </p:sp>
      <p:sp>
        <p:nvSpPr>
          <p:cNvPr id="187" name="Google Shape;187;p19"/>
          <p:cNvSpPr txBox="1">
            <a:spLocks noGrp="1"/>
          </p:cNvSpPr>
          <p:nvPr>
            <p:ph type="sldNum" idx="12"/>
          </p:nvPr>
        </p:nvSpPr>
        <p:spPr>
          <a:xfrm>
            <a:off x="8778240" y="6496812"/>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0"/>
          <p:cNvSpPr/>
          <p:nvPr/>
        </p:nvSpPr>
        <p:spPr>
          <a:xfrm>
            <a:off x="2075789" y="-6667"/>
            <a:ext cx="10195865" cy="6400800"/>
          </a:xfrm>
          <a:custGeom>
            <a:avLst/>
            <a:gdLst/>
            <a:ahLst/>
            <a:cxnLst/>
            <a:rect l="l" t="t" r="r" b="b"/>
            <a:pathLst>
              <a:path w="9943465" h="6400800" extrusionOk="0">
                <a:moveTo>
                  <a:pt x="0" y="6400800"/>
                </a:moveTo>
                <a:lnTo>
                  <a:pt x="9943160" y="6400800"/>
                </a:lnTo>
                <a:lnTo>
                  <a:pt x="9943160"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p20"/>
          <p:cNvSpPr/>
          <p:nvPr/>
        </p:nvSpPr>
        <p:spPr>
          <a:xfrm>
            <a:off x="0" y="9525"/>
            <a:ext cx="5715" cy="6400800"/>
          </a:xfrm>
          <a:custGeom>
            <a:avLst/>
            <a:gdLst/>
            <a:ahLst/>
            <a:cxnLst/>
            <a:rect l="l" t="t" r="r" b="b"/>
            <a:pathLst>
              <a:path w="5715" h="6400800" extrusionOk="0">
                <a:moveTo>
                  <a:pt x="0" y="6400800"/>
                </a:moveTo>
                <a:lnTo>
                  <a:pt x="5511" y="6400800"/>
                </a:lnTo>
                <a:lnTo>
                  <a:pt x="5511"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4" name="Google Shape;194;p20"/>
          <p:cNvSpPr/>
          <p:nvPr/>
        </p:nvSpPr>
        <p:spPr>
          <a:xfrm>
            <a:off x="11242547" y="6410325"/>
            <a:ext cx="946785" cy="447675"/>
          </a:xfrm>
          <a:custGeom>
            <a:avLst/>
            <a:gdLst/>
            <a:ahLst/>
            <a:cxnLst/>
            <a:rect l="l" t="t" r="r" b="b"/>
            <a:pathLst>
              <a:path w="946784" h="447675" extrusionOk="0">
                <a:moveTo>
                  <a:pt x="0" y="447675"/>
                </a:moveTo>
                <a:lnTo>
                  <a:pt x="946403" y="447675"/>
                </a:lnTo>
                <a:lnTo>
                  <a:pt x="946403" y="0"/>
                </a:lnTo>
                <a:lnTo>
                  <a:pt x="0" y="0"/>
                </a:lnTo>
                <a:lnTo>
                  <a:pt x="0" y="4476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5" name="Google Shape;195;p20"/>
          <p:cNvSpPr/>
          <p:nvPr/>
        </p:nvSpPr>
        <p:spPr>
          <a:xfrm>
            <a:off x="0" y="6410325"/>
            <a:ext cx="11353800" cy="447675"/>
          </a:xfrm>
          <a:custGeom>
            <a:avLst/>
            <a:gdLst/>
            <a:ahLst/>
            <a:cxnLst/>
            <a:rect l="l" t="t" r="r" b="b"/>
            <a:pathLst>
              <a:path w="1993900" h="447675" extrusionOk="0">
                <a:moveTo>
                  <a:pt x="0" y="447675"/>
                </a:moveTo>
                <a:lnTo>
                  <a:pt x="1993392" y="447675"/>
                </a:lnTo>
                <a:lnTo>
                  <a:pt x="1993392" y="0"/>
                </a:lnTo>
                <a:lnTo>
                  <a:pt x="0" y="0"/>
                </a:lnTo>
                <a:lnTo>
                  <a:pt x="0" y="4476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6" name="Google Shape;196;p20"/>
          <p:cNvSpPr/>
          <p:nvPr/>
        </p:nvSpPr>
        <p:spPr>
          <a:xfrm>
            <a:off x="1" y="0"/>
            <a:ext cx="1702226" cy="6632575"/>
          </a:xfrm>
          <a:custGeom>
            <a:avLst/>
            <a:gdLst/>
            <a:ahLst/>
            <a:cxnLst/>
            <a:rect l="l" t="t" r="r" b="b"/>
            <a:pathLst>
              <a:path w="2240280" h="6632575" extrusionOk="0">
                <a:moveTo>
                  <a:pt x="0" y="6632575"/>
                </a:moveTo>
                <a:lnTo>
                  <a:pt x="2240280" y="6632575"/>
                </a:lnTo>
                <a:lnTo>
                  <a:pt x="2240280" y="0"/>
                </a:lnTo>
                <a:lnTo>
                  <a:pt x="0" y="0"/>
                </a:lnTo>
                <a:lnTo>
                  <a:pt x="0" y="6632575"/>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7" name="Google Shape;197;p20"/>
          <p:cNvSpPr/>
          <p:nvPr/>
        </p:nvSpPr>
        <p:spPr>
          <a:xfrm>
            <a:off x="1993137" y="1517057"/>
            <a:ext cx="9249410" cy="4723723"/>
          </a:xfrm>
          <a:custGeom>
            <a:avLst/>
            <a:gdLst/>
            <a:ahLst/>
            <a:cxnLst/>
            <a:rect l="l" t="t" r="r" b="b"/>
            <a:pathLst>
              <a:path w="9249410" h="5151120" extrusionOk="0">
                <a:moveTo>
                  <a:pt x="0" y="5151120"/>
                </a:moveTo>
                <a:lnTo>
                  <a:pt x="9249156" y="5151120"/>
                </a:lnTo>
                <a:lnTo>
                  <a:pt x="9249156" y="0"/>
                </a:lnTo>
                <a:lnTo>
                  <a:pt x="0" y="0"/>
                </a:lnTo>
                <a:lnTo>
                  <a:pt x="0" y="5151120"/>
                </a:lnTo>
                <a:close/>
              </a:path>
            </a:pathLst>
          </a:custGeom>
          <a:solidFill>
            <a:srgbClr val="CBCBC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8" name="Google Shape;198;p20"/>
          <p:cNvSpPr/>
          <p:nvPr/>
        </p:nvSpPr>
        <p:spPr>
          <a:xfrm>
            <a:off x="379277" y="535553"/>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9" name="Google Shape;199;p20"/>
          <p:cNvSpPr txBox="1">
            <a:spLocks noGrp="1"/>
          </p:cNvSpPr>
          <p:nvPr>
            <p:ph type="title"/>
          </p:nvPr>
        </p:nvSpPr>
        <p:spPr>
          <a:xfrm>
            <a:off x="2705100" y="1041675"/>
            <a:ext cx="6812400" cy="42150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FREQUENTLY ASKED QUESTIONS:</a:t>
            </a:r>
            <a:endParaRPr/>
          </a:p>
        </p:txBody>
      </p:sp>
      <p:sp>
        <p:nvSpPr>
          <p:cNvPr id="200" name="Google Shape;200;p20"/>
          <p:cNvSpPr txBox="1"/>
          <p:nvPr/>
        </p:nvSpPr>
        <p:spPr>
          <a:xfrm>
            <a:off x="2225024" y="1517057"/>
            <a:ext cx="8655050" cy="3604192"/>
          </a:xfrm>
          <a:prstGeom prst="rect">
            <a:avLst/>
          </a:prstGeom>
          <a:noFill/>
          <a:ln>
            <a:noFill/>
          </a:ln>
        </p:spPr>
        <p:txBody>
          <a:bodyPr spcFirstLastPara="1" wrap="square" lIns="0" tIns="145400" rIns="0" bIns="0" anchor="t" anchorCtr="0">
            <a:noAutofit/>
          </a:bodyPr>
          <a:lstStyle/>
          <a:p>
            <a:pPr marL="12700" marR="0" lvl="0" indent="0" algn="l" rtl="0">
              <a:lnSpc>
                <a:spcPct val="100000"/>
              </a:lnSpc>
              <a:spcBef>
                <a:spcPts val="0"/>
              </a:spcBef>
              <a:spcAft>
                <a:spcPts val="0"/>
              </a:spcAft>
              <a:buClr>
                <a:srgbClr val="000000"/>
              </a:buClr>
              <a:buSzPts val="2200"/>
              <a:buFont typeface="Arial"/>
              <a:buNone/>
            </a:pPr>
            <a:r>
              <a:rPr lang="en-US" sz="2200" b="1" i="0" u="none" strike="noStrike" cap="none">
                <a:solidFill>
                  <a:schemeClr val="dk1"/>
                </a:solidFill>
                <a:latin typeface="Arial"/>
                <a:ea typeface="Arial"/>
                <a:cs typeface="Arial"/>
                <a:sym typeface="Arial"/>
              </a:rPr>
              <a:t>How will positive cases of COVID-19 be handled at our campus?</a:t>
            </a:r>
            <a:endParaRPr sz="2200" b="0" i="0" u="none" strike="noStrike" cap="none">
              <a:solidFill>
                <a:schemeClr val="dk1"/>
              </a:solidFill>
              <a:latin typeface="Arial"/>
              <a:ea typeface="Arial"/>
              <a:cs typeface="Arial"/>
              <a:sym typeface="Arial"/>
            </a:endParaRPr>
          </a:p>
          <a:p>
            <a:pPr marL="12700" marR="76200" lvl="0" indent="0" algn="l" rtl="0">
              <a:lnSpc>
                <a:spcPct val="100000"/>
              </a:lnSpc>
              <a:spcBef>
                <a:spcPts val="76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Despite all precautionary measures, there is always a risk of workplace exposure to  communicable diseases. The following steps will be taken should a student, visitor or employee  contract COVID-19 and potentially expose others on our campus.</a:t>
            </a:r>
            <a:endParaRPr sz="1400" b="0" i="0" u="none" strike="noStrike" cap="none">
              <a:solidFill>
                <a:srgbClr val="000000"/>
              </a:solidFill>
              <a:latin typeface="Arial"/>
              <a:ea typeface="Arial"/>
              <a:cs typeface="Arial"/>
              <a:sym typeface="Arial"/>
            </a:endParaRPr>
          </a:p>
          <a:p>
            <a:pPr marL="297180" marR="207009" lvl="0" indent="-228600" algn="l" rtl="0">
              <a:lnSpc>
                <a:spcPct val="100000"/>
              </a:lnSpc>
              <a:spcBef>
                <a:spcPts val="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Positive cases will be isolated for a defined isolation period.</a:t>
            </a:r>
            <a:endParaRPr/>
          </a:p>
          <a:p>
            <a:pPr marL="297180" marR="207009" lvl="0" indent="-228600" algn="l" rtl="0">
              <a:lnSpc>
                <a:spcPct val="100000"/>
              </a:lnSpc>
              <a:spcBef>
                <a:spcPts val="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Unvaccinated employees or students who have been potentially exposed will be sent home and asked to  contact their health professional and telework or take classes online for a defined quarantine period.</a:t>
            </a:r>
            <a:endParaRPr sz="1600" b="0" i="0" u="none" strike="noStrike" cap="none">
              <a:solidFill>
                <a:schemeClr val="dk1"/>
              </a:solidFill>
              <a:latin typeface="Arial"/>
              <a:ea typeface="Arial"/>
              <a:cs typeface="Arial"/>
              <a:sym typeface="Arial"/>
            </a:endParaRPr>
          </a:p>
          <a:p>
            <a:pPr marL="286385" marR="0" lvl="0" indent="-217804" algn="l" rtl="0">
              <a:lnSpc>
                <a:spcPct val="100000"/>
              </a:lnSpc>
              <a:spcBef>
                <a:spcPts val="60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A general notification will be made to individuals working or present in the same area/building</a:t>
            </a:r>
            <a:endParaRPr sz="1600" b="0" i="0" u="none" strike="noStrike" cap="none">
              <a:solidFill>
                <a:schemeClr val="dk1"/>
              </a:solidFill>
              <a:latin typeface="Arial"/>
              <a:ea typeface="Arial"/>
              <a:cs typeface="Arial"/>
              <a:sym typeface="Arial"/>
            </a:endParaRPr>
          </a:p>
          <a:p>
            <a:pPr marL="297180" marR="62864" lvl="0" indent="-228600" algn="l" rtl="0">
              <a:lnSpc>
                <a:spcPct val="100000"/>
              </a:lnSpc>
              <a:spcBef>
                <a:spcPts val="60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A specific notification will be made to all individuals who had “close contact” with the affected  individual.</a:t>
            </a:r>
            <a:endParaRPr sz="1600" b="0" i="0" u="none" strike="noStrike" cap="none">
              <a:solidFill>
                <a:schemeClr val="dk1"/>
              </a:solidFill>
              <a:latin typeface="Arial"/>
              <a:ea typeface="Arial"/>
              <a:cs typeface="Arial"/>
              <a:sym typeface="Arial"/>
            </a:endParaRPr>
          </a:p>
          <a:p>
            <a:pPr marL="284163" marR="718185" lvl="0" indent="-228600" algn="l" rtl="0">
              <a:lnSpc>
                <a:spcPct val="100000"/>
              </a:lnSpc>
              <a:spcBef>
                <a:spcPts val="60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There will be a thorough cleaning of the workspace used by the infected individual as  prescribed by our facility COVID-19 cleaning protocol and potential closing of an area if needed.</a:t>
            </a:r>
            <a:endParaRPr sz="1600" b="0" i="0" u="none" strike="noStrike" cap="none">
              <a:solidFill>
                <a:schemeClr val="dk1"/>
              </a:solidFill>
              <a:latin typeface="Arial"/>
              <a:ea typeface="Arial"/>
              <a:cs typeface="Arial"/>
              <a:sym typeface="Arial"/>
            </a:endParaRPr>
          </a:p>
          <a:p>
            <a:pPr marL="297180" marR="0" lvl="0" indent="-228600" algn="l" rtl="0">
              <a:lnSpc>
                <a:spcPct val="100000"/>
              </a:lnSpc>
              <a:spcBef>
                <a:spcPts val="600"/>
              </a:spcBef>
              <a:spcAft>
                <a:spcPts val="0"/>
              </a:spcAft>
              <a:buClr>
                <a:schemeClr val="dk1"/>
              </a:buClr>
              <a:buSzPts val="1600"/>
              <a:buFont typeface="Arial"/>
              <a:buAutoNum type="arabicPeriod"/>
            </a:pPr>
            <a:r>
              <a:rPr lang="en-US" sz="1600" b="0" i="0" u="none" strike="noStrike" cap="none">
                <a:solidFill>
                  <a:schemeClr val="dk1"/>
                </a:solidFill>
                <a:latin typeface="Arial"/>
                <a:ea typeface="Arial"/>
                <a:cs typeface="Arial"/>
                <a:sym typeface="Arial"/>
              </a:rPr>
              <a:t>Notification will be made to the appropriate country health department.</a:t>
            </a:r>
            <a:endParaRPr sz="1600" b="0" i="0" u="none" strike="noStrike" cap="none">
              <a:solidFill>
                <a:schemeClr val="dk1"/>
              </a:solidFill>
              <a:latin typeface="Arial"/>
              <a:ea typeface="Arial"/>
              <a:cs typeface="Arial"/>
              <a:sym typeface="Arial"/>
            </a:endParaRPr>
          </a:p>
        </p:txBody>
      </p:sp>
      <p:sp>
        <p:nvSpPr>
          <p:cNvPr id="201" name="Google Shape;201;p20"/>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05"/>
        <p:cNvGrpSpPr/>
        <p:nvPr/>
      </p:nvGrpSpPr>
      <p:grpSpPr>
        <a:xfrm>
          <a:off x="0" y="0"/>
          <a:ext cx="0" cy="0"/>
          <a:chOff x="0" y="0"/>
          <a:chExt cx="0" cy="0"/>
        </a:xfrm>
      </p:grpSpPr>
      <p:sp>
        <p:nvSpPr>
          <p:cNvPr id="206" name="Google Shape;206;p21"/>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7" name="Google Shape;207;p21"/>
          <p:cNvSpPr txBox="1">
            <a:spLocks noGrp="1"/>
          </p:cNvSpPr>
          <p:nvPr>
            <p:ph type="title"/>
          </p:nvPr>
        </p:nvSpPr>
        <p:spPr>
          <a:xfrm>
            <a:off x="2751513" y="734877"/>
            <a:ext cx="6475614" cy="421640"/>
          </a:xfrm>
          <a:prstGeom prst="rect">
            <a:avLst/>
          </a:prstGeom>
          <a:noFill/>
          <a:ln>
            <a:noFill/>
          </a:ln>
        </p:spPr>
        <p:txBody>
          <a:bodyPr spcFirstLastPara="1" wrap="square" lIns="0" tIns="12700" rIns="0" bIns="0" anchor="t" anchorCtr="0">
            <a:noAutofit/>
          </a:bodyPr>
          <a:lstStyle/>
          <a:p>
            <a:pPr marL="12700" lvl="0" indent="0" algn="ctr" rtl="0">
              <a:lnSpc>
                <a:spcPct val="100000"/>
              </a:lnSpc>
              <a:spcBef>
                <a:spcPts val="0"/>
              </a:spcBef>
              <a:spcAft>
                <a:spcPts val="0"/>
              </a:spcAft>
              <a:buSzPts val="1400"/>
              <a:buNone/>
            </a:pPr>
            <a:r>
              <a:rPr lang="en-US"/>
              <a:t>Report Unsafe Conditions and Practices</a:t>
            </a:r>
            <a:endParaRPr/>
          </a:p>
        </p:txBody>
      </p:sp>
      <p:sp>
        <p:nvSpPr>
          <p:cNvPr id="208" name="Google Shape;208;p21"/>
          <p:cNvSpPr txBox="1"/>
          <p:nvPr/>
        </p:nvSpPr>
        <p:spPr>
          <a:xfrm>
            <a:off x="755400" y="1496875"/>
            <a:ext cx="10725000" cy="3091800"/>
          </a:xfrm>
          <a:prstGeom prst="rect">
            <a:avLst/>
          </a:prstGeom>
          <a:noFill/>
          <a:ln>
            <a:noFill/>
          </a:ln>
        </p:spPr>
        <p:txBody>
          <a:bodyPr spcFirstLastPara="1" wrap="square" lIns="0" tIns="12700" rIns="0" bIns="0" anchor="t" anchorCtr="0">
            <a:noAutofit/>
          </a:bodyPr>
          <a:lstStyle/>
          <a:p>
            <a:pPr marL="0" marR="5080" lvl="1" indent="0" algn="l" rtl="0">
              <a:lnSpc>
                <a:spcPct val="100000"/>
              </a:lnSpc>
              <a:spcBef>
                <a:spcPts val="0"/>
              </a:spcBef>
              <a:spcAft>
                <a:spcPts val="0"/>
              </a:spcAft>
              <a:buClr>
                <a:srgbClr val="000000"/>
              </a:buClr>
              <a:buSzPts val="1850"/>
              <a:buFont typeface="Arial"/>
              <a:buNone/>
            </a:pPr>
            <a:r>
              <a:rPr lang="en-US" sz="1850" b="1" i="0" u="none" strike="noStrike" cap="none" dirty="0">
                <a:solidFill>
                  <a:schemeClr val="dk1"/>
                </a:solidFill>
                <a:latin typeface="Arial"/>
                <a:ea typeface="Arial"/>
                <a:cs typeface="Arial"/>
                <a:sym typeface="Arial"/>
              </a:rPr>
              <a:t>For immediate resolution</a:t>
            </a:r>
            <a:r>
              <a:rPr lang="en-US" sz="1850" b="0" i="0" u="none" strike="noStrike" cap="none" dirty="0">
                <a:solidFill>
                  <a:schemeClr val="dk1"/>
                </a:solidFill>
                <a:latin typeface="Arial"/>
                <a:ea typeface="Arial"/>
                <a:cs typeface="Arial"/>
                <a:sym typeface="Arial"/>
              </a:rPr>
              <a:t> contact the Department of Public Safety:</a:t>
            </a:r>
            <a:endParaRPr sz="1400" b="0" i="0" u="none" strike="noStrike" cap="none" dirty="0">
              <a:solidFill>
                <a:srgbClr val="000000"/>
              </a:solidFill>
              <a:latin typeface="Arial"/>
              <a:ea typeface="Arial"/>
              <a:cs typeface="Arial"/>
              <a:sym typeface="Arial"/>
            </a:endParaRPr>
          </a:p>
          <a:p>
            <a:pPr marL="927100" marR="5080" lvl="1" indent="0" algn="l" rtl="0">
              <a:lnSpc>
                <a:spcPct val="100000"/>
              </a:lnSpc>
              <a:spcBef>
                <a:spcPts val="0"/>
              </a:spcBef>
              <a:spcAft>
                <a:spcPts val="0"/>
              </a:spcAft>
              <a:buClr>
                <a:srgbClr val="000000"/>
              </a:buClr>
              <a:buSzPts val="1850"/>
              <a:buFont typeface="Arial"/>
              <a:buNone/>
            </a:pPr>
            <a:r>
              <a:rPr lang="en-US" sz="1850" b="0" i="0" u="none" strike="noStrike" cap="none" dirty="0">
                <a:solidFill>
                  <a:schemeClr val="dk1"/>
                </a:solidFill>
                <a:latin typeface="Arial"/>
                <a:ea typeface="Arial"/>
                <a:cs typeface="Arial"/>
                <a:sym typeface="Arial"/>
              </a:rPr>
              <a:t>Grand Rapids 	</a:t>
            </a:r>
            <a:r>
              <a:rPr lang="en-US" sz="1850" b="0" i="0" u="none" strike="noStrike" cap="none" dirty="0" smtClean="0">
                <a:solidFill>
                  <a:schemeClr val="dk1"/>
                </a:solidFill>
                <a:latin typeface="Arial"/>
                <a:ea typeface="Arial"/>
                <a:cs typeface="Arial"/>
                <a:sym typeface="Arial"/>
              </a:rPr>
              <a:t>	616.554.5041</a:t>
            </a:r>
            <a:r>
              <a:rPr lang="en-US" sz="1850" b="0" i="0" u="none" strike="noStrike" cap="none" dirty="0">
                <a:solidFill>
                  <a:schemeClr val="dk1"/>
                </a:solidFill>
                <a:latin typeface="Arial"/>
                <a:ea typeface="Arial"/>
                <a:cs typeface="Arial"/>
                <a:sym typeface="Arial"/>
              </a:rPr>
              <a:t>; </a:t>
            </a:r>
            <a:endParaRPr sz="1850" b="0" i="0" u="none" strike="noStrike" cap="none" dirty="0">
              <a:solidFill>
                <a:schemeClr val="dk1"/>
              </a:solidFill>
              <a:latin typeface="Arial"/>
              <a:ea typeface="Arial"/>
              <a:cs typeface="Arial"/>
              <a:sym typeface="Arial"/>
            </a:endParaRPr>
          </a:p>
          <a:p>
            <a:pPr marL="927100" marR="5080" lvl="1" indent="0" algn="l" rtl="0">
              <a:lnSpc>
                <a:spcPct val="100000"/>
              </a:lnSpc>
              <a:spcBef>
                <a:spcPts val="0"/>
              </a:spcBef>
              <a:spcAft>
                <a:spcPts val="0"/>
              </a:spcAft>
              <a:buClr>
                <a:srgbClr val="000000"/>
              </a:buClr>
              <a:buSzPts val="1850"/>
              <a:buFont typeface="Arial"/>
              <a:buNone/>
            </a:pPr>
            <a:r>
              <a:rPr lang="en-US" sz="1850" b="0" i="0" u="none" strike="noStrike" cap="none" dirty="0">
                <a:solidFill>
                  <a:schemeClr val="dk1"/>
                </a:solidFill>
                <a:latin typeface="Arial"/>
                <a:ea typeface="Arial"/>
                <a:cs typeface="Arial"/>
                <a:sym typeface="Arial"/>
              </a:rPr>
              <a:t>Holland 			616.395.4687;</a:t>
            </a:r>
            <a:endParaRPr sz="1400" b="0" i="0" u="none" strike="noStrike" cap="none" dirty="0">
              <a:solidFill>
                <a:srgbClr val="000000"/>
              </a:solidFill>
              <a:latin typeface="Arial"/>
              <a:ea typeface="Arial"/>
              <a:cs typeface="Arial"/>
              <a:sym typeface="Arial"/>
            </a:endParaRPr>
          </a:p>
          <a:p>
            <a:pPr marL="927100" marR="5080" lvl="1" indent="0" algn="l" rtl="0">
              <a:lnSpc>
                <a:spcPct val="100000"/>
              </a:lnSpc>
              <a:spcBef>
                <a:spcPts val="0"/>
              </a:spcBef>
              <a:spcAft>
                <a:spcPts val="0"/>
              </a:spcAft>
              <a:buClr>
                <a:srgbClr val="000000"/>
              </a:buClr>
              <a:buSzPts val="1850"/>
              <a:buFont typeface="Arial"/>
              <a:buNone/>
            </a:pPr>
            <a:r>
              <a:rPr lang="en-US" sz="1850" b="0" i="0" u="none" strike="noStrike" cap="none" dirty="0">
                <a:solidFill>
                  <a:schemeClr val="dk1"/>
                </a:solidFill>
                <a:latin typeface="Arial"/>
                <a:ea typeface="Arial"/>
                <a:cs typeface="Arial"/>
                <a:sym typeface="Arial"/>
              </a:rPr>
              <a:t>Lansing 			517.367.8211; </a:t>
            </a:r>
            <a:endParaRPr sz="1850" b="0" i="0" u="none" strike="noStrike" cap="none" dirty="0">
              <a:solidFill>
                <a:schemeClr val="dk1"/>
              </a:solidFill>
              <a:latin typeface="Arial"/>
              <a:ea typeface="Arial"/>
              <a:cs typeface="Arial"/>
              <a:sym typeface="Arial"/>
            </a:endParaRPr>
          </a:p>
          <a:p>
            <a:pPr marL="927100" marR="5080" lvl="1" indent="0" algn="l" rtl="0">
              <a:lnSpc>
                <a:spcPct val="100000"/>
              </a:lnSpc>
              <a:spcBef>
                <a:spcPts val="0"/>
              </a:spcBef>
              <a:spcAft>
                <a:spcPts val="0"/>
              </a:spcAft>
              <a:buClr>
                <a:srgbClr val="000000"/>
              </a:buClr>
              <a:buSzPts val="1850"/>
              <a:buFont typeface="Arial"/>
              <a:buNone/>
            </a:pPr>
            <a:r>
              <a:rPr lang="en-US" sz="1850" b="0" i="0" u="none" strike="noStrike" cap="none" dirty="0">
                <a:solidFill>
                  <a:schemeClr val="dk1"/>
                </a:solidFill>
                <a:latin typeface="Arial"/>
                <a:ea typeface="Arial"/>
                <a:cs typeface="Arial"/>
                <a:sym typeface="Arial"/>
              </a:rPr>
              <a:t>Midland 			989.835.5588; </a:t>
            </a:r>
            <a:endParaRPr sz="1850" b="0" i="0" u="none" strike="noStrike" cap="none" dirty="0">
              <a:solidFill>
                <a:schemeClr val="dk1"/>
              </a:solidFill>
              <a:latin typeface="Arial"/>
              <a:ea typeface="Arial"/>
              <a:cs typeface="Arial"/>
              <a:sym typeface="Arial"/>
            </a:endParaRPr>
          </a:p>
          <a:p>
            <a:pPr marL="927100" marR="5080" lvl="1" indent="0" algn="l" rtl="0">
              <a:lnSpc>
                <a:spcPct val="100000"/>
              </a:lnSpc>
              <a:spcBef>
                <a:spcPts val="0"/>
              </a:spcBef>
              <a:spcAft>
                <a:spcPts val="0"/>
              </a:spcAft>
              <a:buClr>
                <a:srgbClr val="000000"/>
              </a:buClr>
              <a:buSzPts val="1850"/>
              <a:buFont typeface="Arial"/>
              <a:buNone/>
            </a:pPr>
            <a:r>
              <a:rPr lang="en-US" sz="1850" b="0" i="0" u="none" strike="noStrike" cap="none" dirty="0">
                <a:solidFill>
                  <a:schemeClr val="dk1"/>
                </a:solidFill>
                <a:latin typeface="Arial"/>
                <a:ea typeface="Arial"/>
                <a:cs typeface="Arial"/>
                <a:sym typeface="Arial"/>
              </a:rPr>
              <a:t>Warren 			586.620.4051</a:t>
            </a:r>
            <a:endParaRPr sz="1400" b="0" i="0" u="none" strike="noStrike" cap="none" dirty="0">
              <a:solidFill>
                <a:srgbClr val="000000"/>
              </a:solidFill>
              <a:latin typeface="Arial"/>
              <a:ea typeface="Arial"/>
              <a:cs typeface="Arial"/>
              <a:sym typeface="Arial"/>
            </a:endParaRPr>
          </a:p>
          <a:p>
            <a:pPr marL="469900" marR="5080" lvl="1" indent="0" algn="l" rtl="0">
              <a:lnSpc>
                <a:spcPct val="100000"/>
              </a:lnSpc>
              <a:spcBef>
                <a:spcPts val="0"/>
              </a:spcBef>
              <a:spcAft>
                <a:spcPts val="0"/>
              </a:spcAft>
              <a:buClr>
                <a:srgbClr val="000000"/>
              </a:buClr>
              <a:buSzPts val="1850"/>
              <a:buFont typeface="Arial"/>
              <a:buNone/>
            </a:pPr>
            <a:endParaRPr sz="1850" b="0" i="0" u="none" strike="noStrike" cap="none" dirty="0">
              <a:solidFill>
                <a:schemeClr val="dk1"/>
              </a:solidFill>
              <a:latin typeface="Arial"/>
              <a:ea typeface="Arial"/>
              <a:cs typeface="Arial"/>
              <a:sym typeface="Arial"/>
            </a:endParaRPr>
          </a:p>
          <a:p>
            <a:pPr marL="0" marR="5080" lvl="1" indent="0" algn="l" rtl="0">
              <a:lnSpc>
                <a:spcPct val="100000"/>
              </a:lnSpc>
              <a:spcBef>
                <a:spcPts val="0"/>
              </a:spcBef>
              <a:spcAft>
                <a:spcPts val="0"/>
              </a:spcAft>
              <a:buClr>
                <a:srgbClr val="000000"/>
              </a:buClr>
              <a:buSzPts val="1850"/>
              <a:buFont typeface="Arial"/>
              <a:buNone/>
            </a:pPr>
            <a:r>
              <a:rPr lang="en-US" sz="1850" b="1" i="0" u="none" strike="noStrike" cap="none" dirty="0">
                <a:solidFill>
                  <a:schemeClr val="dk1"/>
                </a:solidFill>
                <a:latin typeface="Arial"/>
                <a:ea typeface="Arial"/>
                <a:cs typeface="Arial"/>
                <a:sym typeface="Arial"/>
              </a:rPr>
              <a:t>For non-immediate needs</a:t>
            </a:r>
            <a:r>
              <a:rPr lang="en-US" sz="1850" b="0" i="0" u="none" strike="noStrike" cap="none" dirty="0">
                <a:solidFill>
                  <a:schemeClr val="dk1"/>
                </a:solidFill>
                <a:latin typeface="Arial"/>
                <a:ea typeface="Arial"/>
                <a:cs typeface="Arial"/>
                <a:sym typeface="Arial"/>
              </a:rPr>
              <a:t> submit in an incident report or contact Campus Life at campus.life@davenport.edu</a:t>
            </a:r>
            <a:endParaRPr sz="1400" b="0" i="0" u="none" strike="noStrike" cap="none" dirty="0">
              <a:solidFill>
                <a:srgbClr val="000000"/>
              </a:solidFill>
              <a:latin typeface="Arial"/>
              <a:ea typeface="Arial"/>
              <a:cs typeface="Arial"/>
              <a:sym typeface="Arial"/>
            </a:endParaRPr>
          </a:p>
          <a:p>
            <a:pPr marL="469900" marR="5080" lvl="1" indent="0" algn="l" rtl="0">
              <a:lnSpc>
                <a:spcPct val="100000"/>
              </a:lnSpc>
              <a:spcBef>
                <a:spcPts val="0"/>
              </a:spcBef>
              <a:spcAft>
                <a:spcPts val="0"/>
              </a:spcAft>
              <a:buClr>
                <a:srgbClr val="000000"/>
              </a:buClr>
              <a:buSzPts val="1850"/>
              <a:buFont typeface="Arial"/>
              <a:buNone/>
            </a:pPr>
            <a:endParaRPr sz="1850" b="1" i="0" u="none" strike="noStrike" cap="none" dirty="0">
              <a:solidFill>
                <a:schemeClr val="dk1"/>
              </a:solidFill>
              <a:latin typeface="Arial"/>
              <a:ea typeface="Arial"/>
              <a:cs typeface="Arial"/>
              <a:sym typeface="Arial"/>
            </a:endParaRPr>
          </a:p>
          <a:p>
            <a:pPr marL="0" marR="5080" lvl="1" indent="0" algn="l" rtl="0">
              <a:lnSpc>
                <a:spcPct val="100000"/>
              </a:lnSpc>
              <a:spcBef>
                <a:spcPts val="0"/>
              </a:spcBef>
              <a:spcAft>
                <a:spcPts val="0"/>
              </a:spcAft>
              <a:buClr>
                <a:srgbClr val="000000"/>
              </a:buClr>
              <a:buSzPts val="1850"/>
              <a:buFont typeface="Arial"/>
              <a:buNone/>
            </a:pPr>
            <a:r>
              <a:rPr lang="en-US" sz="1850" b="1" i="0" u="none" strike="noStrike" cap="none" dirty="0">
                <a:solidFill>
                  <a:schemeClr val="dk1"/>
                </a:solidFill>
                <a:latin typeface="Arial"/>
                <a:ea typeface="Arial"/>
                <a:cs typeface="Arial"/>
                <a:sym typeface="Arial"/>
              </a:rPr>
              <a:t>For anonymous reporting</a:t>
            </a:r>
            <a:r>
              <a:rPr lang="en-US" sz="1850" b="0" i="0" u="none" strike="noStrike" cap="none" dirty="0">
                <a:solidFill>
                  <a:schemeClr val="dk1"/>
                </a:solidFill>
                <a:latin typeface="Arial"/>
                <a:ea typeface="Arial"/>
                <a:cs typeface="Arial"/>
                <a:sym typeface="Arial"/>
              </a:rPr>
              <a:t> call the EthicsPoint hotline at 855.271.2823</a:t>
            </a:r>
            <a:endParaRPr sz="1400" b="0" i="0" u="none" strike="noStrike" cap="none" dirty="0">
              <a:solidFill>
                <a:srgbClr val="000000"/>
              </a:solidFill>
              <a:latin typeface="Arial"/>
              <a:ea typeface="Arial"/>
              <a:cs typeface="Arial"/>
              <a:sym typeface="Arial"/>
            </a:endParaRPr>
          </a:p>
          <a:p>
            <a:pPr marL="469900" marR="508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a:p>
            <a:pPr marL="469900" marR="5080" lvl="1"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209" name="Google Shape;209;p21"/>
          <p:cNvPicPr preferRelativeResize="0"/>
          <p:nvPr/>
        </p:nvPicPr>
        <p:blipFill rotWithShape="1">
          <a:blip r:embed="rId3">
            <a:alphaModFix/>
          </a:blip>
          <a:srcRect/>
          <a:stretch/>
        </p:blipFill>
        <p:spPr>
          <a:xfrm>
            <a:off x="457200" y="5638800"/>
            <a:ext cx="2743200" cy="576303"/>
          </a:xfrm>
          <a:prstGeom prst="rect">
            <a:avLst/>
          </a:prstGeom>
          <a:noFill/>
          <a:ln>
            <a:noFill/>
          </a:ln>
        </p:spPr>
      </p:pic>
      <p:sp>
        <p:nvSpPr>
          <p:cNvPr id="210" name="Google Shape;210;p21"/>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2"/>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6" name="Google Shape;216;p22"/>
          <p:cNvSpPr txBox="1">
            <a:spLocks noGrp="1"/>
          </p:cNvSpPr>
          <p:nvPr>
            <p:ph type="title"/>
          </p:nvPr>
        </p:nvSpPr>
        <p:spPr>
          <a:xfrm>
            <a:off x="2238183" y="435961"/>
            <a:ext cx="7653403"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Resources for you – Wellness and Reporting</a:t>
            </a:r>
            <a:endParaRPr/>
          </a:p>
        </p:txBody>
      </p:sp>
      <p:sp>
        <p:nvSpPr>
          <p:cNvPr id="217" name="Google Shape;217;p22"/>
          <p:cNvSpPr txBox="1"/>
          <p:nvPr/>
        </p:nvSpPr>
        <p:spPr>
          <a:xfrm>
            <a:off x="656300" y="1283102"/>
            <a:ext cx="11053800" cy="3906300"/>
          </a:xfrm>
          <a:prstGeom prst="rect">
            <a:avLst/>
          </a:prstGeom>
          <a:noFill/>
          <a:ln>
            <a:noFill/>
          </a:ln>
        </p:spPr>
        <p:txBody>
          <a:bodyPr spcFirstLastPara="1" wrap="square" lIns="0" tIns="111750" rIns="0" bIns="0" anchor="t" anchorCtr="0">
            <a:noAutofit/>
          </a:bodyPr>
          <a:lstStyle/>
          <a:p>
            <a:pPr marL="1270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Student and student employee questions and reports of symptoms, diagnosis or other concerns</a:t>
            </a:r>
            <a:endParaRPr sz="1800" b="0"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may be reported via </a:t>
            </a:r>
            <a:r>
              <a:rPr lang="en-US" sz="1800" b="0" i="0" u="sng" strike="noStrike" cap="none">
                <a:solidFill>
                  <a:schemeClr val="hlink"/>
                </a:solidFill>
                <a:latin typeface="Arial"/>
                <a:ea typeface="Arial"/>
                <a:cs typeface="Arial"/>
                <a:sym typeface="Arial"/>
                <a:hlinkClick r:id="rId3"/>
              </a:rPr>
              <a:t>incident reports</a:t>
            </a:r>
            <a:r>
              <a:rPr lang="en-US" sz="1800" b="0" i="0" u="none" strike="noStrike" cap="none">
                <a:solidFill>
                  <a:schemeClr val="dk1"/>
                </a:solidFill>
                <a:latin typeface="Arial"/>
                <a:ea typeface="Arial"/>
                <a:cs typeface="Arial"/>
                <a:sym typeface="Arial"/>
              </a:rPr>
              <a:t>, or directly to </a:t>
            </a:r>
            <a:r>
              <a:rPr lang="en-US" sz="1800" b="0" i="0" u="sng" strike="noStrike" cap="none">
                <a:solidFill>
                  <a:schemeClr val="hlink"/>
                </a:solidFill>
                <a:latin typeface="Arial"/>
                <a:ea typeface="Arial"/>
                <a:cs typeface="Arial"/>
                <a:sym typeface="Arial"/>
                <a:hlinkClick r:id="rId4"/>
              </a:rPr>
              <a:t>campus.life@davenport.edu. </a:t>
            </a:r>
            <a:r>
              <a:rPr lang="en-US" sz="1800" b="0" i="0" u="none" strike="noStrike" cap="none">
                <a:solidFill>
                  <a:schemeClr val="dk1"/>
                </a:solidFill>
                <a:latin typeface="Arial"/>
                <a:ea typeface="Arial"/>
                <a:cs typeface="Arial"/>
                <a:sym typeface="Arial"/>
              </a:rPr>
              <a:t>We are here for you!</a:t>
            </a:r>
            <a:endParaRPr sz="1400" b="0" i="0" u="none" strike="noStrike" cap="none">
              <a:solidFill>
                <a:srgbClr val="000000"/>
              </a:solidFill>
              <a:latin typeface="Arial"/>
              <a:ea typeface="Arial"/>
              <a:cs typeface="Arial"/>
              <a:sym typeface="Arial"/>
            </a:endParaRPr>
          </a:p>
          <a:p>
            <a:pPr marL="12700" marR="0" lvl="7"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Free and confidential TeleTherapy counseling for all students 24/7/365. </a:t>
            </a:r>
            <a:endParaRPr sz="1400" b="0" i="0" u="none" strike="noStrike" cap="none">
              <a:solidFill>
                <a:srgbClr val="000000"/>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Ready to schedule a free appointment? Call </a:t>
            </a:r>
            <a:r>
              <a:rPr lang="en-US" sz="1800" b="1" i="0" u="none" strike="noStrike" cap="none">
                <a:solidFill>
                  <a:schemeClr val="dk1"/>
                </a:solidFill>
                <a:latin typeface="Arial"/>
                <a:ea typeface="Arial"/>
                <a:cs typeface="Arial"/>
                <a:sym typeface="Arial"/>
              </a:rPr>
              <a:t>616-891-8770</a:t>
            </a:r>
            <a:r>
              <a:rPr lang="en-US" sz="1800" b="0" i="0" u="none" strike="noStrike" cap="none">
                <a:solidFill>
                  <a:schemeClr val="dk1"/>
                </a:solidFill>
                <a:latin typeface="Arial"/>
                <a:ea typeface="Arial"/>
                <a:cs typeface="Arial"/>
                <a:sym typeface="Arial"/>
              </a:rPr>
              <a:t>.</a:t>
            </a:r>
            <a:r>
              <a:rPr lang="en-US" sz="1800" b="1" i="0" u="none" strike="noStrike" cap="none">
                <a:solidFill>
                  <a:schemeClr val="dk1"/>
                </a:solidFill>
                <a:latin typeface="Arial"/>
                <a:ea typeface="Arial"/>
                <a:cs typeface="Arial"/>
                <a:sym typeface="Arial"/>
              </a:rPr>
              <a:t> </a:t>
            </a:r>
            <a:endParaRPr sz="1800" b="1"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Faculty and Staff </a:t>
            </a:r>
            <a:r>
              <a:rPr lang="en-US" sz="1800" b="0" i="0" u="none" strike="noStrike" cap="none">
                <a:solidFill>
                  <a:schemeClr val="dk1"/>
                </a:solidFill>
                <a:latin typeface="Arial"/>
                <a:ea typeface="Arial"/>
                <a:cs typeface="Arial"/>
                <a:sym typeface="Arial"/>
              </a:rPr>
              <a:t>questions can be directed to your manager, or Human Resources at  </a:t>
            </a:r>
            <a:r>
              <a:rPr lang="en-US" sz="1800" b="0" i="0" u="sng" strike="noStrike" cap="none">
                <a:solidFill>
                  <a:schemeClr val="hlink"/>
                </a:solidFill>
                <a:latin typeface="Arial"/>
                <a:ea typeface="Arial"/>
                <a:cs typeface="Arial"/>
                <a:sym typeface="Arial"/>
                <a:hlinkClick r:id="rId5"/>
              </a:rPr>
              <a:t>HR@davenport.edu</a:t>
            </a:r>
            <a:endParaRPr sz="1800" b="0" i="0" u="none" strike="noStrike" cap="none">
              <a:solidFill>
                <a:schemeClr val="dk1"/>
              </a:solidFill>
              <a:latin typeface="Arial"/>
              <a:ea typeface="Arial"/>
              <a:cs typeface="Arial"/>
              <a:sym typeface="Arial"/>
            </a:endParaRPr>
          </a:p>
          <a:p>
            <a:pPr marL="698500" marR="0" lvl="0" indent="-229233" algn="l" rtl="0">
              <a:lnSpc>
                <a:spcPct val="100000"/>
              </a:lnSpc>
              <a:spcBef>
                <a:spcPts val="740"/>
              </a:spcBef>
              <a:spcAft>
                <a:spcPts val="0"/>
              </a:spcAft>
              <a:buClr>
                <a:schemeClr val="dk1"/>
              </a:buClr>
              <a:buSzPts val="1700"/>
              <a:buFont typeface="Arial"/>
              <a:buChar char="•"/>
            </a:pPr>
            <a:r>
              <a:rPr lang="en-US" sz="1800" b="0" i="0" u="none" strike="noStrike" cap="none">
                <a:solidFill>
                  <a:schemeClr val="dk1"/>
                </a:solidFill>
                <a:latin typeface="Arial"/>
                <a:ea typeface="Arial"/>
                <a:cs typeface="Arial"/>
                <a:sym typeface="Arial"/>
              </a:rPr>
              <a:t>The </a:t>
            </a:r>
            <a:r>
              <a:rPr lang="en-US" sz="1800" b="0" i="0" u="sng" strike="noStrike" cap="none">
                <a:solidFill>
                  <a:schemeClr val="hlink"/>
                </a:solidFill>
                <a:latin typeface="Arial"/>
                <a:ea typeface="Arial"/>
                <a:cs typeface="Arial"/>
                <a:sym typeface="Arial"/>
                <a:hlinkClick r:id="rId6"/>
              </a:rPr>
              <a:t>Coronavirus Reporting Form</a:t>
            </a:r>
            <a:r>
              <a:rPr lang="en-US" sz="1800" b="0" i="0" u="none" strike="noStrike" cap="none">
                <a:solidFill>
                  <a:srgbClr val="000000"/>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can be found at the top of any davenport.edu landing page</a:t>
            </a:r>
            <a:endParaRPr sz="1400" b="0" i="0" u="none" strike="noStrike" cap="none">
              <a:solidFill>
                <a:srgbClr val="000000"/>
              </a:solidFill>
              <a:latin typeface="Arial"/>
              <a:ea typeface="Arial"/>
              <a:cs typeface="Arial"/>
              <a:sym typeface="Arial"/>
            </a:endParaRPr>
          </a:p>
          <a:p>
            <a:pPr marL="698500" marR="178435" lvl="0" indent="-229234" algn="l" rtl="0">
              <a:lnSpc>
                <a:spcPct val="100000"/>
              </a:lnSpc>
              <a:spcBef>
                <a:spcPts val="464"/>
              </a:spcBef>
              <a:spcAft>
                <a:spcPts val="0"/>
              </a:spcAft>
              <a:buClr>
                <a:schemeClr val="dk1"/>
              </a:buClr>
              <a:buSzPts val="1700"/>
              <a:buFont typeface="Arial"/>
              <a:buChar char="•"/>
            </a:pPr>
            <a:r>
              <a:rPr lang="en-US" sz="1800" b="0" i="0" u="none" strike="noStrike" cap="none">
                <a:solidFill>
                  <a:schemeClr val="dk1"/>
                </a:solidFill>
                <a:latin typeface="Arial"/>
                <a:ea typeface="Arial"/>
                <a:cs typeface="Arial"/>
                <a:sym typeface="Arial"/>
              </a:rPr>
              <a:t>Extensive resources for your productivity and well-being during this time can be found on the landing page of Empower U</a:t>
            </a:r>
            <a:endParaRPr sz="1400" b="0" i="0" u="none" strike="noStrike" cap="none">
              <a:solidFill>
                <a:srgbClr val="000000"/>
              </a:solidFill>
              <a:latin typeface="Arial"/>
              <a:ea typeface="Arial"/>
              <a:cs typeface="Arial"/>
              <a:sym typeface="Arial"/>
            </a:endParaRPr>
          </a:p>
          <a:p>
            <a:pPr marL="698500" marR="178435" lvl="0" indent="-229234" algn="l" rtl="0">
              <a:lnSpc>
                <a:spcPct val="100000"/>
              </a:lnSpc>
              <a:spcBef>
                <a:spcPts val="464"/>
              </a:spcBef>
              <a:spcAft>
                <a:spcPts val="0"/>
              </a:spcAft>
              <a:buClr>
                <a:schemeClr val="dk1"/>
              </a:buClr>
              <a:buSzPts val="1700"/>
              <a:buFont typeface="Arial"/>
              <a:buChar char="•"/>
            </a:pPr>
            <a:r>
              <a:rPr lang="en-US" sz="1800" b="0" i="0" u="none" strike="noStrike" cap="none">
                <a:solidFill>
                  <a:schemeClr val="dk1"/>
                </a:solidFill>
                <a:latin typeface="Arial"/>
                <a:ea typeface="Arial"/>
                <a:cs typeface="Arial"/>
                <a:sym typeface="Arial"/>
              </a:rPr>
              <a:t>Employee Assistance Program (EAP) – 24/7 Counseling and other resources: </a:t>
            </a:r>
            <a:r>
              <a:rPr lang="en-US" sz="1800" b="1" i="0" u="none" strike="noStrike" cap="none">
                <a:solidFill>
                  <a:schemeClr val="dk1"/>
                </a:solidFill>
                <a:latin typeface="Arial"/>
                <a:ea typeface="Arial"/>
                <a:cs typeface="Arial"/>
                <a:sym typeface="Arial"/>
              </a:rPr>
              <a:t>855-327-4463</a:t>
            </a:r>
            <a:endParaRPr sz="14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18" name="Google Shape;218;p22"/>
          <p:cNvPicPr preferRelativeResize="0"/>
          <p:nvPr/>
        </p:nvPicPr>
        <p:blipFill rotWithShape="1">
          <a:blip r:embed="rId7">
            <a:alphaModFix/>
          </a:blip>
          <a:srcRect/>
          <a:stretch/>
        </p:blipFill>
        <p:spPr>
          <a:xfrm>
            <a:off x="457200" y="5638800"/>
            <a:ext cx="2743200" cy="576303"/>
          </a:xfrm>
          <a:prstGeom prst="rect">
            <a:avLst/>
          </a:prstGeom>
          <a:noFill/>
          <a:ln>
            <a:noFill/>
          </a:ln>
        </p:spPr>
      </p:pic>
      <p:sp>
        <p:nvSpPr>
          <p:cNvPr id="219" name="Google Shape;219;p22"/>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23"/>
        <p:cNvGrpSpPr/>
        <p:nvPr/>
      </p:nvGrpSpPr>
      <p:grpSpPr>
        <a:xfrm>
          <a:off x="0" y="0"/>
          <a:ext cx="0" cy="0"/>
          <a:chOff x="0" y="0"/>
          <a:chExt cx="0" cy="0"/>
        </a:xfrm>
      </p:grpSpPr>
      <p:sp>
        <p:nvSpPr>
          <p:cNvPr id="224" name="Google Shape;224;p23"/>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5" name="Google Shape;225;p23"/>
          <p:cNvSpPr txBox="1"/>
          <p:nvPr/>
        </p:nvSpPr>
        <p:spPr>
          <a:xfrm>
            <a:off x="739140" y="1473570"/>
            <a:ext cx="10651490" cy="2180084"/>
          </a:xfrm>
          <a:prstGeom prst="rect">
            <a:avLst/>
          </a:prstGeom>
          <a:noFill/>
          <a:ln>
            <a:noFill/>
          </a:ln>
        </p:spPr>
        <p:txBody>
          <a:bodyPr spcFirstLastPara="1" wrap="square" lIns="0" tIns="11175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26" name="Google Shape;226;p23"/>
          <p:cNvPicPr preferRelativeResize="0"/>
          <p:nvPr/>
        </p:nvPicPr>
        <p:blipFill rotWithShape="1">
          <a:blip r:embed="rId3">
            <a:alphaModFix/>
          </a:blip>
          <a:srcRect/>
          <a:stretch/>
        </p:blipFill>
        <p:spPr>
          <a:xfrm>
            <a:off x="457200" y="5638800"/>
            <a:ext cx="2743200" cy="576303"/>
          </a:xfrm>
          <a:prstGeom prst="rect">
            <a:avLst/>
          </a:prstGeom>
          <a:noFill/>
          <a:ln>
            <a:noFill/>
          </a:ln>
        </p:spPr>
      </p:pic>
      <p:sp>
        <p:nvSpPr>
          <p:cNvPr id="227" name="Google Shape;227;p23"/>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17</a:t>
            </a:fld>
            <a:endParaRPr/>
          </a:p>
        </p:txBody>
      </p:sp>
      <p:pic>
        <p:nvPicPr>
          <p:cNvPr id="228" name="Google Shape;228;p23"/>
          <p:cNvPicPr preferRelativeResize="0"/>
          <p:nvPr/>
        </p:nvPicPr>
        <p:blipFill rotWithShape="1">
          <a:blip r:embed="rId4">
            <a:alphaModFix/>
          </a:blip>
          <a:srcRect/>
          <a:stretch/>
        </p:blipFill>
        <p:spPr>
          <a:xfrm>
            <a:off x="0" y="971021"/>
            <a:ext cx="12192001" cy="330563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54" name="Google Shape;54;p8"/>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5" name="Google Shape;55;p8"/>
          <p:cNvSpPr txBox="1">
            <a:spLocks noGrp="1"/>
          </p:cNvSpPr>
          <p:nvPr>
            <p:ph type="title"/>
          </p:nvPr>
        </p:nvSpPr>
        <p:spPr>
          <a:xfrm>
            <a:off x="4780025" y="484812"/>
            <a:ext cx="2459355"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Welcome!</a:t>
            </a:r>
            <a:endParaRPr/>
          </a:p>
        </p:txBody>
      </p:sp>
      <p:sp>
        <p:nvSpPr>
          <p:cNvPr id="56" name="Google Shape;56;p8"/>
          <p:cNvSpPr txBox="1"/>
          <p:nvPr/>
        </p:nvSpPr>
        <p:spPr>
          <a:xfrm>
            <a:off x="902716" y="927213"/>
            <a:ext cx="10213975" cy="2413000"/>
          </a:xfrm>
          <a:prstGeom prst="rect">
            <a:avLst/>
          </a:prstGeom>
          <a:noFill/>
          <a:ln>
            <a:noFill/>
          </a:ln>
        </p:spPr>
        <p:txBody>
          <a:bodyPr spcFirstLastPara="1" wrap="square" lIns="0" tIns="63500"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1800" b="0" i="0" u="none" strike="noStrike" cap="none">
                <a:solidFill>
                  <a:schemeClr val="dk1"/>
                </a:solidFill>
                <a:latin typeface="Arial"/>
                <a:ea typeface="Arial"/>
                <a:cs typeface="Arial"/>
                <a:sym typeface="Arial"/>
              </a:rPr>
              <a:t>The Davenport community (faculty, staff and students) has done a fantastic job following necessary health protocols during COVID-19.  </a:t>
            </a:r>
            <a:r>
              <a:rPr lang="en-US" sz="1800">
                <a:solidFill>
                  <a:schemeClr val="dk1"/>
                </a:solidFill>
              </a:rPr>
              <a:t>We have experienced NO documented transmission in academic or administrative spaces.  We are pleased to follow the new federal guidelines, as well as state and local health regulations, which allow for more normal campus experiences in the semesters ahead.  With your continued help and dedication, we will continue to be successful in providing a safe and healthy environment! </a:t>
            </a:r>
            <a:endParaRPr sz="1800">
              <a:solidFill>
                <a:schemeClr val="dk1"/>
              </a:solidFill>
            </a:endParaRPr>
          </a:p>
          <a:p>
            <a:pPr marL="12700" marR="0" lvl="0" indent="0" algn="l" rtl="0">
              <a:lnSpc>
                <a:spcPct val="100000"/>
              </a:lnSpc>
              <a:spcBef>
                <a:spcPts val="0"/>
              </a:spcBef>
              <a:spcAft>
                <a:spcPts val="0"/>
              </a:spcAft>
              <a:buClr>
                <a:srgbClr val="000000"/>
              </a:buClr>
              <a:buSzPts val="2000"/>
              <a:buFont typeface="Arial"/>
              <a:buNone/>
            </a:pPr>
            <a:endParaRPr sz="1800">
              <a:solidFill>
                <a:schemeClr val="dk1"/>
              </a:solidFill>
            </a:endParaRPr>
          </a:p>
          <a:p>
            <a:pPr marL="12700" marR="0" lvl="0" indent="0" algn="l" rtl="0">
              <a:lnSpc>
                <a:spcPct val="100000"/>
              </a:lnSpc>
              <a:spcBef>
                <a:spcPts val="0"/>
              </a:spcBef>
              <a:spcAft>
                <a:spcPts val="0"/>
              </a:spcAft>
              <a:buClr>
                <a:srgbClr val="000000"/>
              </a:buClr>
              <a:buSzPts val="2000"/>
              <a:buFont typeface="Arial"/>
              <a:buNone/>
            </a:pPr>
            <a:r>
              <a:rPr lang="en-US" sz="1800" b="0" i="0" u="none" strike="noStrike" cap="none">
                <a:solidFill>
                  <a:schemeClr val="dk1"/>
                </a:solidFill>
                <a:latin typeface="Arial"/>
                <a:ea typeface="Arial"/>
                <a:cs typeface="Arial"/>
                <a:sym typeface="Arial"/>
              </a:rPr>
              <a:t>The primary goals for Davenport University’s response to the COVID-19 pandemic include:</a:t>
            </a:r>
            <a:endParaRPr sz="1800" b="0" i="0" u="none" strike="noStrike" cap="none">
              <a:solidFill>
                <a:schemeClr val="dk1"/>
              </a:solidFill>
              <a:latin typeface="Arial"/>
              <a:ea typeface="Arial"/>
              <a:cs typeface="Arial"/>
              <a:sym typeface="Arial"/>
            </a:endParaRPr>
          </a:p>
          <a:p>
            <a:pPr marL="469900" marR="0" lvl="0" indent="-400050" algn="l" rtl="0">
              <a:lnSpc>
                <a:spcPct val="100000"/>
              </a:lnSpc>
              <a:spcBef>
                <a:spcPts val="400"/>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The safety of our faculty, staff and students and for the public with whom we interact</a:t>
            </a:r>
            <a:endParaRPr sz="1800" b="0" i="0" u="none" strike="noStrike" cap="none">
              <a:solidFill>
                <a:schemeClr val="dk1"/>
              </a:solidFill>
              <a:latin typeface="Arial"/>
              <a:ea typeface="Arial"/>
              <a:cs typeface="Arial"/>
              <a:sym typeface="Arial"/>
            </a:endParaRPr>
          </a:p>
          <a:p>
            <a:pPr marL="469900" marR="1256030" lvl="0" indent="-400050" algn="l" rtl="0">
              <a:lnSpc>
                <a:spcPct val="100000"/>
              </a:lnSpc>
              <a:spcBef>
                <a:spcPts val="400"/>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Support emotional well being with flexibility, adequate notice and supportive  resources for our community</a:t>
            </a:r>
            <a:endParaRPr sz="1800" b="0" i="0" u="none" strike="noStrike" cap="none">
              <a:solidFill>
                <a:schemeClr val="dk1"/>
              </a:solidFill>
              <a:latin typeface="Arial"/>
              <a:ea typeface="Arial"/>
              <a:cs typeface="Arial"/>
              <a:sym typeface="Arial"/>
            </a:endParaRPr>
          </a:p>
          <a:p>
            <a:pPr marL="469900" marR="1392555" lvl="0" indent="-400050" algn="l" rtl="0">
              <a:lnSpc>
                <a:spcPct val="100000"/>
              </a:lnSpc>
              <a:spcBef>
                <a:spcPts val="400"/>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Enable business continuity using a phased approach to return our campus  locations to our new normal.</a:t>
            </a:r>
            <a:endParaRPr sz="1800" b="0" i="0" u="none" strike="noStrike" cap="none">
              <a:solidFill>
                <a:schemeClr val="dk1"/>
              </a:solidFill>
              <a:latin typeface="Arial"/>
              <a:ea typeface="Arial"/>
              <a:cs typeface="Arial"/>
              <a:sym typeface="Arial"/>
            </a:endParaRPr>
          </a:p>
          <a:p>
            <a:pPr marL="469900" marR="0" lvl="0" indent="-400050" algn="l" rtl="0">
              <a:lnSpc>
                <a:spcPct val="100000"/>
              </a:lnSpc>
              <a:spcBef>
                <a:spcPts val="400"/>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Ensure our students receive a quality education and achieve their career goals.</a:t>
            </a:r>
            <a:endParaRPr sz="1800" b="0" i="0" u="none" strike="noStrike" cap="none">
              <a:solidFill>
                <a:schemeClr val="dk1"/>
              </a:solidFill>
              <a:latin typeface="Arial"/>
              <a:ea typeface="Arial"/>
              <a:cs typeface="Arial"/>
              <a:sym typeface="Arial"/>
            </a:endParaRPr>
          </a:p>
        </p:txBody>
      </p:sp>
      <p:sp>
        <p:nvSpPr>
          <p:cNvPr id="57" name="Google Shape;57;p8"/>
          <p:cNvSpPr txBox="1"/>
          <p:nvPr/>
        </p:nvSpPr>
        <p:spPr>
          <a:xfrm>
            <a:off x="4424538" y="5479645"/>
            <a:ext cx="6991909" cy="666714"/>
          </a:xfrm>
          <a:prstGeom prst="rect">
            <a:avLst/>
          </a:prstGeom>
          <a:solidFill>
            <a:srgbClr val="C7C9C8"/>
          </a:solidFill>
          <a:ln>
            <a:noFill/>
          </a:ln>
        </p:spPr>
        <p:txBody>
          <a:bodyPr spcFirstLastPara="1" wrap="square" lIns="0" tIns="3175" rIns="0" bIns="0" anchor="t" anchorCtr="0">
            <a:noAutofit/>
          </a:bodyPr>
          <a:lstStyle/>
          <a:p>
            <a:pPr marL="306070" marR="434340" lvl="0" indent="0" algn="l" rtl="0">
              <a:lnSpc>
                <a:spcPct val="100000"/>
              </a:lnSpc>
              <a:spcBef>
                <a:spcPts val="0"/>
              </a:spcBef>
              <a:spcAft>
                <a:spcPts val="0"/>
              </a:spcAft>
              <a:buClr>
                <a:srgbClr val="000000"/>
              </a:buClr>
              <a:buSzPts val="2000"/>
              <a:buFont typeface="Arial"/>
              <a:buNone/>
            </a:pPr>
            <a:r>
              <a:rPr lang="en-US" sz="1800" b="0" i="1" u="none" strike="noStrike" cap="none">
                <a:solidFill>
                  <a:schemeClr val="dk1"/>
                </a:solidFill>
                <a:latin typeface="Arial"/>
                <a:ea typeface="Arial"/>
                <a:cs typeface="Arial"/>
                <a:sym typeface="Arial"/>
              </a:rPr>
              <a:t>Our COVID-19 policies and plans will be regularly reviewed and updated as appropriate.</a:t>
            </a:r>
            <a:endParaRPr sz="1800" b="0" i="1" u="none" strike="noStrike" cap="none">
              <a:solidFill>
                <a:schemeClr val="dk1"/>
              </a:solidFill>
              <a:latin typeface="Arial"/>
              <a:ea typeface="Arial"/>
              <a:cs typeface="Arial"/>
              <a:sym typeface="Arial"/>
            </a:endParaRPr>
          </a:p>
        </p:txBody>
      </p:sp>
      <p:pic>
        <p:nvPicPr>
          <p:cNvPr id="58" name="Google Shape;58;p8"/>
          <p:cNvPicPr preferRelativeResize="0"/>
          <p:nvPr/>
        </p:nvPicPr>
        <p:blipFill rotWithShape="1">
          <a:blip r:embed="rId3">
            <a:alphaModFix/>
          </a:blip>
          <a:srcRect/>
          <a:stretch/>
        </p:blipFill>
        <p:spPr>
          <a:xfrm>
            <a:off x="457200" y="5638800"/>
            <a:ext cx="2743200" cy="576303"/>
          </a:xfrm>
          <a:prstGeom prst="rect">
            <a:avLst/>
          </a:prstGeom>
          <a:noFill/>
          <a:ln>
            <a:noFill/>
          </a:ln>
        </p:spPr>
      </p:pic>
      <p:sp>
        <p:nvSpPr>
          <p:cNvPr id="59" name="Google Shape;59;p8"/>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63"/>
        <p:cNvGrpSpPr/>
        <p:nvPr/>
      </p:nvGrpSpPr>
      <p:grpSpPr>
        <a:xfrm>
          <a:off x="0" y="0"/>
          <a:ext cx="0" cy="0"/>
          <a:chOff x="0" y="0"/>
          <a:chExt cx="0" cy="0"/>
        </a:xfrm>
      </p:grpSpPr>
      <p:sp>
        <p:nvSpPr>
          <p:cNvPr id="64" name="Google Shape;64;p9"/>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9"/>
          <p:cNvSpPr txBox="1">
            <a:spLocks noGrp="1"/>
          </p:cNvSpPr>
          <p:nvPr>
            <p:ph type="title"/>
          </p:nvPr>
        </p:nvSpPr>
        <p:spPr>
          <a:xfrm>
            <a:off x="737753" y="322374"/>
            <a:ext cx="9990328"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solidFill>
                  <a:schemeClr val="dk1"/>
                </a:solidFill>
              </a:rPr>
              <a:t>Key Strategies for Student Health and Safety</a:t>
            </a:r>
            <a:endParaRPr>
              <a:solidFill>
                <a:schemeClr val="dk1"/>
              </a:solidFill>
            </a:endParaRPr>
          </a:p>
        </p:txBody>
      </p:sp>
      <p:sp>
        <p:nvSpPr>
          <p:cNvPr id="66" name="Google Shape;66;p9"/>
          <p:cNvSpPr txBox="1"/>
          <p:nvPr/>
        </p:nvSpPr>
        <p:spPr>
          <a:xfrm>
            <a:off x="642337" y="1463415"/>
            <a:ext cx="10383520" cy="5085975"/>
          </a:xfrm>
          <a:prstGeom prst="rect">
            <a:avLst/>
          </a:prstGeom>
          <a:noFill/>
          <a:ln>
            <a:noFill/>
          </a:ln>
        </p:spPr>
        <p:txBody>
          <a:bodyPr spcFirstLastPara="1" wrap="square" lIns="0" tIns="12700" rIns="0" bIns="0" anchor="t" anchorCtr="0">
            <a:noAutofit/>
          </a:bodyPr>
          <a:lstStyle/>
          <a:p>
            <a:pPr marL="469900" marR="0" lvl="0" indent="-457200" algn="l" rtl="0">
              <a:lnSpc>
                <a:spcPct val="100000"/>
              </a:lnSpc>
              <a:spcBef>
                <a:spcPts val="459"/>
              </a:spcBef>
              <a:spcAft>
                <a:spcPts val="0"/>
              </a:spcAft>
              <a:buClr>
                <a:schemeClr val="dk1"/>
              </a:buClr>
              <a:buSzPts val="2000"/>
              <a:buFont typeface="+mj-lt"/>
              <a:buAutoNum type="arabicPeriod"/>
            </a:pPr>
            <a:r>
              <a:rPr lang="en-US" sz="2000" b="0" i="0" u="none" strike="noStrike" cap="none" dirty="0">
                <a:solidFill>
                  <a:schemeClr val="dk1"/>
                </a:solidFill>
                <a:latin typeface="Arial"/>
                <a:ea typeface="Arial"/>
                <a:cs typeface="Arial"/>
                <a:sym typeface="Arial"/>
              </a:rPr>
              <a:t>Continue appropriate health and safety mitigation</a:t>
            </a:r>
            <a:endParaRPr sz="1700" b="0" i="0" u="none" strike="noStrike" cap="none" dirty="0">
              <a:solidFill>
                <a:schemeClr val="dk1"/>
              </a:solidFill>
              <a:latin typeface="Arial"/>
              <a:ea typeface="Arial"/>
              <a:cs typeface="Arial"/>
              <a:sym typeface="Arial"/>
            </a:endParaRPr>
          </a:p>
          <a:p>
            <a:pPr marL="755016" marR="0" lvl="1" indent="-342900" algn="l" rtl="0">
              <a:lnSpc>
                <a:spcPct val="100000"/>
              </a:lnSpc>
              <a:spcBef>
                <a:spcPts val="0"/>
              </a:spcBef>
              <a:spcAft>
                <a:spcPts val="0"/>
              </a:spcAft>
              <a:buClr>
                <a:srgbClr val="000000"/>
              </a:buClr>
              <a:buSzPts val="1700"/>
              <a:buFont typeface="Arial" panose="020B0604020202020204" pitchFamily="34" charset="0"/>
              <a:buChar char="•"/>
            </a:pPr>
            <a:r>
              <a:rPr lang="en-US" sz="1700" b="0" i="0" u="none" strike="noStrike" cap="none" dirty="0">
                <a:solidFill>
                  <a:schemeClr val="dk1"/>
                </a:solidFill>
                <a:latin typeface="Arial"/>
                <a:ea typeface="Arial"/>
                <a:cs typeface="Arial"/>
                <a:sym typeface="Arial"/>
              </a:rPr>
              <a:t>We strongly encourage you to get vaccinated as a powerful tool against COVID-19</a:t>
            </a:r>
            <a:endParaRPr dirty="0"/>
          </a:p>
          <a:p>
            <a:pPr marL="755016" marR="0" lvl="1" indent="-342900" algn="l" rtl="0">
              <a:lnSpc>
                <a:spcPct val="100000"/>
              </a:lnSpc>
              <a:spcBef>
                <a:spcPts val="0"/>
              </a:spcBef>
              <a:spcAft>
                <a:spcPts val="0"/>
              </a:spcAft>
              <a:buClr>
                <a:srgbClr val="000000"/>
              </a:buClr>
              <a:buSzPts val="1700"/>
              <a:buFont typeface="Arial" panose="020B0604020202020204" pitchFamily="34" charset="0"/>
              <a:buChar char="•"/>
            </a:pPr>
            <a:r>
              <a:rPr lang="en-US" sz="1700" b="0" i="0" u="none" strike="noStrike" cap="none" dirty="0">
                <a:solidFill>
                  <a:schemeClr val="dk1"/>
                </a:solidFill>
                <a:latin typeface="Arial"/>
                <a:ea typeface="Arial"/>
                <a:cs typeface="Arial"/>
                <a:sym typeface="Arial"/>
              </a:rPr>
              <a:t>Daily health symptom monitoring and reporting positive cases</a:t>
            </a:r>
            <a:endParaRPr dirty="0"/>
          </a:p>
          <a:p>
            <a:pPr marL="755016" marR="0" lvl="1" indent="-342900" algn="l" rtl="0">
              <a:lnSpc>
                <a:spcPct val="100000"/>
              </a:lnSpc>
              <a:spcBef>
                <a:spcPts val="0"/>
              </a:spcBef>
              <a:spcAft>
                <a:spcPts val="0"/>
              </a:spcAft>
              <a:buClr>
                <a:srgbClr val="000000"/>
              </a:buClr>
              <a:buSzPts val="17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Implement consistent and flexible mitigation actions based on monitoring</a:t>
            </a:r>
            <a:endParaRPr sz="1200" b="0" i="0" u="none" strike="noStrike" cap="none" dirty="0">
              <a:solidFill>
                <a:schemeClr val="dk1"/>
              </a:solidFill>
              <a:latin typeface="Arial"/>
              <a:ea typeface="Arial"/>
              <a:cs typeface="Arial"/>
              <a:sym typeface="Arial"/>
            </a:endParaRPr>
          </a:p>
          <a:p>
            <a:pPr marL="596900" marR="0" lvl="0" indent="-457200" algn="l" rtl="0">
              <a:lnSpc>
                <a:spcPct val="118499"/>
              </a:lnSpc>
              <a:spcBef>
                <a:spcPts val="0"/>
              </a:spcBef>
              <a:spcAft>
                <a:spcPts val="0"/>
              </a:spcAft>
              <a:buClr>
                <a:schemeClr val="dk1"/>
              </a:buClr>
              <a:buSzPts val="2000"/>
              <a:buFont typeface="+mj-lt"/>
              <a:buAutoNum type="arabicPeriod"/>
            </a:pPr>
            <a:endParaRPr sz="2000" b="0" i="0" u="none" strike="noStrike" cap="none" dirty="0">
              <a:solidFill>
                <a:schemeClr val="dk1"/>
              </a:solidFill>
              <a:latin typeface="Arial"/>
              <a:ea typeface="Arial"/>
              <a:cs typeface="Arial"/>
              <a:sym typeface="Arial"/>
            </a:endParaRPr>
          </a:p>
          <a:p>
            <a:pPr marL="469900" marR="0" lvl="0" indent="-457200" algn="l" rtl="0">
              <a:lnSpc>
                <a:spcPct val="118499"/>
              </a:lnSpc>
              <a:spcBef>
                <a:spcPts val="0"/>
              </a:spcBef>
              <a:spcAft>
                <a:spcPts val="0"/>
              </a:spcAft>
              <a:buClr>
                <a:schemeClr val="dk1"/>
              </a:buClr>
              <a:buSzPts val="2000"/>
              <a:buFont typeface="+mj-lt"/>
              <a:buAutoNum type="arabicPeriod"/>
            </a:pPr>
            <a:r>
              <a:rPr lang="en-US" sz="2000" b="0" i="0" u="none" strike="noStrike" cap="none" dirty="0" smtClean="0">
                <a:solidFill>
                  <a:schemeClr val="dk1"/>
                </a:solidFill>
                <a:latin typeface="Arial"/>
                <a:ea typeface="Arial"/>
                <a:cs typeface="Arial"/>
                <a:sym typeface="Arial"/>
              </a:rPr>
              <a:t>Academic </a:t>
            </a:r>
            <a:r>
              <a:rPr lang="en-US" sz="2000" b="0" i="0" u="none" strike="noStrike" cap="none" dirty="0">
                <a:solidFill>
                  <a:schemeClr val="dk1"/>
                </a:solidFill>
                <a:latin typeface="Arial"/>
                <a:ea typeface="Arial"/>
                <a:cs typeface="Arial"/>
                <a:sym typeface="Arial"/>
              </a:rPr>
              <a:t>Adaptations</a:t>
            </a:r>
            <a:endParaRPr sz="1400" b="0" i="0" u="none" strike="noStrike" cap="none" dirty="0">
              <a:solidFill>
                <a:srgbClr val="000000"/>
              </a:solidFill>
              <a:latin typeface="Arial"/>
              <a:ea typeface="Arial"/>
              <a:cs typeface="Arial"/>
              <a:sym typeface="Arial"/>
            </a:endParaRPr>
          </a:p>
          <a:p>
            <a:pPr marL="755015" marR="0" lvl="1" indent="-342900" algn="l" rtl="0">
              <a:lnSpc>
                <a:spcPct val="100000"/>
              </a:lnSpc>
              <a:spcBef>
                <a:spcPts val="0"/>
              </a:spcBef>
              <a:spcAft>
                <a:spcPts val="0"/>
              </a:spcAft>
              <a:buFont typeface="Arial" panose="020B0604020202020204" pitchFamily="34" charset="0"/>
              <a:buChar char="•"/>
            </a:pPr>
            <a:r>
              <a:rPr lang="en-US" sz="1700" b="0" i="0" u="none" strike="noStrike" cap="none" dirty="0">
                <a:solidFill>
                  <a:schemeClr val="dk1"/>
                </a:solidFill>
                <a:latin typeface="Arial"/>
                <a:ea typeface="Arial"/>
                <a:cs typeface="Arial"/>
                <a:sym typeface="Arial"/>
              </a:rPr>
              <a:t>As we return from COVID necessary adaptations, </a:t>
            </a:r>
            <a:r>
              <a:rPr lang="en-US" sz="1700" dirty="0">
                <a:solidFill>
                  <a:schemeClr val="dk1"/>
                </a:solidFill>
              </a:rPr>
              <a:t>your faculty will continue to apply best practices and lessons learned from the past year to ensure our students have an engaging and enriching educational experience</a:t>
            </a:r>
            <a:r>
              <a:rPr lang="en-US" sz="1700" b="0" i="0" u="none" strike="noStrike" cap="none" dirty="0">
                <a:solidFill>
                  <a:schemeClr val="dk1"/>
                </a:solidFill>
                <a:latin typeface="Arial"/>
                <a:ea typeface="Arial"/>
                <a:cs typeface="Arial"/>
                <a:sym typeface="Arial"/>
              </a:rPr>
              <a:t>.</a:t>
            </a:r>
            <a:endParaRPr dirty="0"/>
          </a:p>
          <a:p>
            <a:pPr marL="755015" marR="0" lvl="1" indent="-342900" algn="l" rtl="0">
              <a:lnSpc>
                <a:spcPct val="100000"/>
              </a:lnSpc>
              <a:spcBef>
                <a:spcPts val="0"/>
              </a:spcBef>
              <a:spcAft>
                <a:spcPts val="0"/>
              </a:spcAft>
              <a:buFont typeface="+mj-lt"/>
              <a:buAutoNum type="arabicPeriod"/>
            </a:pPr>
            <a:endParaRPr sz="1400" b="0" i="0" u="none" strike="noStrike" cap="none" dirty="0">
              <a:solidFill>
                <a:srgbClr val="000000"/>
              </a:solidFill>
              <a:latin typeface="Arial"/>
              <a:ea typeface="Arial"/>
              <a:cs typeface="Arial"/>
              <a:sym typeface="Arial"/>
            </a:endParaRPr>
          </a:p>
          <a:p>
            <a:pPr marL="469900" marR="802005" lvl="0" indent="-457200" algn="l" rtl="0">
              <a:lnSpc>
                <a:spcPct val="100000"/>
              </a:lnSpc>
              <a:spcBef>
                <a:spcPts val="395"/>
              </a:spcBef>
              <a:spcAft>
                <a:spcPts val="0"/>
              </a:spcAft>
              <a:buClr>
                <a:schemeClr val="dk1"/>
              </a:buClr>
              <a:buSzPts val="2000"/>
              <a:buFont typeface="+mj-lt"/>
              <a:buAutoNum type="arabicPeriod"/>
            </a:pPr>
            <a:r>
              <a:rPr lang="en-US" sz="2000" b="0" i="0" u="none" strike="noStrike" cap="none" dirty="0">
                <a:solidFill>
                  <a:schemeClr val="dk1"/>
                </a:solidFill>
                <a:latin typeface="Arial"/>
                <a:ea typeface="Arial"/>
                <a:cs typeface="Arial"/>
                <a:sym typeface="Arial"/>
              </a:rPr>
              <a:t>Residential and Athletic Students</a:t>
            </a:r>
            <a:endParaRPr sz="2000" b="0" i="0" u="none" strike="noStrike" cap="none" dirty="0">
              <a:solidFill>
                <a:schemeClr val="dk1"/>
              </a:solidFill>
              <a:latin typeface="Arial"/>
              <a:ea typeface="Arial"/>
              <a:cs typeface="Arial"/>
              <a:sym typeface="Arial"/>
            </a:endParaRPr>
          </a:p>
          <a:p>
            <a:pPr marL="755016" marR="0" lvl="1" indent="-342900" algn="l" rtl="0">
              <a:lnSpc>
                <a:spcPct val="116470"/>
              </a:lnSpc>
              <a:spcBef>
                <a:spcPts val="0"/>
              </a:spcBef>
              <a:spcAft>
                <a:spcPts val="0"/>
              </a:spcAft>
              <a:buClr>
                <a:schemeClr val="dk1"/>
              </a:buClr>
              <a:buSzPts val="1700"/>
              <a:buFont typeface="Arial" panose="020B0604020202020204" pitchFamily="34" charset="0"/>
              <a:buChar char="•"/>
            </a:pPr>
            <a:r>
              <a:rPr lang="en-US" sz="1700" b="0" i="0" u="none" strike="noStrike" cap="none" dirty="0">
                <a:solidFill>
                  <a:schemeClr val="dk1"/>
                </a:solidFill>
                <a:latin typeface="Arial"/>
                <a:ea typeface="Arial"/>
                <a:cs typeface="Arial"/>
                <a:sym typeface="Arial"/>
              </a:rPr>
              <a:t>COVID-19 gating and/or surveillance testing for unvaccinated students as needed</a:t>
            </a:r>
            <a:endParaRPr sz="1400" b="0" i="0" u="none" strike="noStrike" cap="none" dirty="0">
              <a:solidFill>
                <a:srgbClr val="000000"/>
              </a:solidFill>
              <a:latin typeface="Arial"/>
              <a:ea typeface="Arial"/>
              <a:cs typeface="Arial"/>
              <a:sym typeface="Arial"/>
            </a:endParaRPr>
          </a:p>
          <a:p>
            <a:pPr marL="755016" marR="0" lvl="1" indent="-342900" algn="l" rtl="0">
              <a:lnSpc>
                <a:spcPct val="116470"/>
              </a:lnSpc>
              <a:spcBef>
                <a:spcPts val="0"/>
              </a:spcBef>
              <a:spcAft>
                <a:spcPts val="0"/>
              </a:spcAft>
              <a:buClr>
                <a:schemeClr val="dk1"/>
              </a:buClr>
              <a:buSzPts val="1700"/>
              <a:buFont typeface="Arial" panose="020B0604020202020204" pitchFamily="34" charset="0"/>
              <a:buChar char="•"/>
            </a:pPr>
            <a:r>
              <a:rPr lang="en-US" sz="1700" b="0" i="0" u="none" strike="noStrike" cap="none" dirty="0">
                <a:solidFill>
                  <a:schemeClr val="dk1"/>
                </a:solidFill>
                <a:latin typeface="Arial"/>
                <a:ea typeface="Arial"/>
                <a:cs typeface="Arial"/>
                <a:sym typeface="Arial"/>
              </a:rPr>
              <a:t>Modified dining accessibility with many options opening up</a:t>
            </a:r>
            <a:endParaRPr dirty="0"/>
          </a:p>
          <a:p>
            <a:pPr marL="641350" marR="0" lvl="1" indent="-121284" algn="l" rtl="0">
              <a:lnSpc>
                <a:spcPct val="116470"/>
              </a:lnSpc>
              <a:spcBef>
                <a:spcPts val="0"/>
              </a:spcBef>
              <a:spcAft>
                <a:spcPts val="0"/>
              </a:spcAft>
              <a:buClr>
                <a:schemeClr val="dk1"/>
              </a:buClr>
              <a:buSzPts val="1700"/>
              <a:buFont typeface="Arial"/>
              <a:buNone/>
            </a:pPr>
            <a:endParaRPr sz="1700" b="0" i="0" u="none" strike="noStrike" cap="none" dirty="0">
              <a:solidFill>
                <a:schemeClr val="dk1"/>
              </a:solidFill>
              <a:latin typeface="Arial"/>
              <a:ea typeface="Arial"/>
              <a:cs typeface="Arial"/>
              <a:sym typeface="Arial"/>
            </a:endParaRPr>
          </a:p>
        </p:txBody>
      </p:sp>
      <p:pic>
        <p:nvPicPr>
          <p:cNvPr id="67" name="Google Shape;67;p9"/>
          <p:cNvPicPr preferRelativeResize="0"/>
          <p:nvPr/>
        </p:nvPicPr>
        <p:blipFill rotWithShape="1">
          <a:blip r:embed="rId3">
            <a:alphaModFix/>
          </a:blip>
          <a:srcRect/>
          <a:stretch/>
        </p:blipFill>
        <p:spPr>
          <a:xfrm>
            <a:off x="457200" y="5638800"/>
            <a:ext cx="2743200" cy="576303"/>
          </a:xfrm>
          <a:prstGeom prst="rect">
            <a:avLst/>
          </a:prstGeom>
          <a:noFill/>
          <a:ln>
            <a:noFill/>
          </a:ln>
        </p:spPr>
      </p:pic>
      <p:sp>
        <p:nvSpPr>
          <p:cNvPr id="68" name="Google Shape;68;p9"/>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Google Shape;73;p10"/>
          <p:cNvSpPr/>
          <p:nvPr/>
        </p:nvSpPr>
        <p:spPr>
          <a:xfrm>
            <a:off x="12186684" y="6413500"/>
            <a:ext cx="0" cy="444500"/>
          </a:xfrm>
          <a:custGeom>
            <a:avLst/>
            <a:gdLst/>
            <a:ahLst/>
            <a:cxnLst/>
            <a:rect l="l" t="t" r="r" b="b"/>
            <a:pathLst>
              <a:path w="120000" h="444500" extrusionOk="0">
                <a:moveTo>
                  <a:pt x="0" y="0"/>
                </a:moveTo>
                <a:lnTo>
                  <a:pt x="0" y="444500"/>
                </a:lnTo>
              </a:path>
            </a:pathLst>
          </a:custGeom>
          <a:noFill/>
          <a:ln w="9525" cap="flat" cmpd="sng">
            <a:solidFill>
              <a:srgbClr val="E5251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10"/>
          <p:cNvSpPr/>
          <p:nvPr/>
        </p:nvSpPr>
        <p:spPr>
          <a:xfrm>
            <a:off x="0" y="12700"/>
            <a:ext cx="1270" cy="6400800"/>
          </a:xfrm>
          <a:custGeom>
            <a:avLst/>
            <a:gdLst/>
            <a:ahLst/>
            <a:cxnLst/>
            <a:rect l="l" t="t" r="r" b="b"/>
            <a:pathLst>
              <a:path w="1270" h="6400800" extrusionOk="0">
                <a:moveTo>
                  <a:pt x="0" y="6400800"/>
                </a:moveTo>
                <a:lnTo>
                  <a:pt x="977" y="6400800"/>
                </a:lnTo>
                <a:lnTo>
                  <a:pt x="977"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10"/>
          <p:cNvSpPr/>
          <p:nvPr/>
        </p:nvSpPr>
        <p:spPr>
          <a:xfrm>
            <a:off x="0" y="6413500"/>
            <a:ext cx="12185015" cy="444500"/>
          </a:xfrm>
          <a:custGeom>
            <a:avLst/>
            <a:gdLst/>
            <a:ahLst/>
            <a:cxnLst/>
            <a:rect l="l" t="t" r="r" b="b"/>
            <a:pathLst>
              <a:path w="12185015" h="444500" extrusionOk="0">
                <a:moveTo>
                  <a:pt x="0" y="444500"/>
                </a:moveTo>
                <a:lnTo>
                  <a:pt x="12184418" y="444500"/>
                </a:lnTo>
                <a:lnTo>
                  <a:pt x="12184418" y="0"/>
                </a:lnTo>
                <a:lnTo>
                  <a:pt x="0" y="0"/>
                </a:lnTo>
                <a:lnTo>
                  <a:pt x="0" y="4445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10"/>
          <p:cNvSpPr/>
          <p:nvPr/>
        </p:nvSpPr>
        <p:spPr>
          <a:xfrm>
            <a:off x="977" y="0"/>
            <a:ext cx="1619542" cy="6635750"/>
          </a:xfrm>
          <a:custGeom>
            <a:avLst/>
            <a:gdLst/>
            <a:ahLst/>
            <a:cxnLst/>
            <a:rect l="l" t="t" r="r" b="b"/>
            <a:pathLst>
              <a:path w="2240280" h="6635750" extrusionOk="0">
                <a:moveTo>
                  <a:pt x="0" y="6635750"/>
                </a:moveTo>
                <a:lnTo>
                  <a:pt x="2240280" y="6635750"/>
                </a:lnTo>
                <a:lnTo>
                  <a:pt x="2240280" y="0"/>
                </a:lnTo>
                <a:lnTo>
                  <a:pt x="0" y="0"/>
                </a:lnTo>
                <a:lnTo>
                  <a:pt x="0" y="663575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10"/>
          <p:cNvSpPr/>
          <p:nvPr/>
        </p:nvSpPr>
        <p:spPr>
          <a:xfrm>
            <a:off x="363590" y="425915"/>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10"/>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4</a:t>
            </a:fld>
            <a:endParaRPr/>
          </a:p>
        </p:txBody>
      </p:sp>
      <p:graphicFrame>
        <p:nvGraphicFramePr>
          <p:cNvPr id="79" name="Google Shape;79;p10"/>
          <p:cNvGraphicFramePr/>
          <p:nvPr/>
        </p:nvGraphicFramePr>
        <p:xfrm>
          <a:off x="2095529" y="425929"/>
          <a:ext cx="9592900" cy="5376425"/>
        </p:xfrm>
        <a:graphic>
          <a:graphicData uri="http://schemas.openxmlformats.org/drawingml/2006/table">
            <a:tbl>
              <a:tblPr firstRow="1" bandRow="1">
                <a:noFill/>
                <a:tableStyleId>{E883E3C4-4CB4-4FEF-8EF3-68D157A2595F}</a:tableStyleId>
              </a:tblPr>
              <a:tblGrid>
                <a:gridCol w="2487250">
                  <a:extLst>
                    <a:ext uri="{9D8B030D-6E8A-4147-A177-3AD203B41FA5}">
                      <a16:colId xmlns:a16="http://schemas.microsoft.com/office/drawing/2014/main" val="20000"/>
                    </a:ext>
                  </a:extLst>
                </a:gridCol>
                <a:gridCol w="7105650">
                  <a:extLst>
                    <a:ext uri="{9D8B030D-6E8A-4147-A177-3AD203B41FA5}">
                      <a16:colId xmlns:a16="http://schemas.microsoft.com/office/drawing/2014/main" val="20001"/>
                    </a:ext>
                  </a:extLst>
                </a:gridCol>
              </a:tblGrid>
              <a:tr h="492250">
                <a:tc gridSpan="2">
                  <a:txBody>
                    <a:bodyPr/>
                    <a:lstStyle/>
                    <a:p>
                      <a:pPr marL="0" marR="0" lvl="0" indent="0" algn="ctr" rtl="0">
                        <a:lnSpc>
                          <a:spcPct val="100000"/>
                        </a:lnSpc>
                        <a:spcBef>
                          <a:spcPts val="0"/>
                        </a:spcBef>
                        <a:spcAft>
                          <a:spcPts val="0"/>
                        </a:spcAft>
                        <a:buClr>
                          <a:srgbClr val="000000"/>
                        </a:buClr>
                        <a:buSzPts val="1800"/>
                        <a:buFont typeface="Arial"/>
                        <a:buNone/>
                      </a:pPr>
                      <a:r>
                        <a:rPr lang="en-US" sz="2000" u="none" strike="noStrike" cap="none"/>
                        <a:t>Managing Your Safety on Campus</a:t>
                      </a:r>
                      <a:endParaRPr sz="2000" u="none" strike="noStrike" cap="none"/>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1614175">
                <a:tc>
                  <a:txBody>
                    <a:bodyPr/>
                    <a:lstStyle/>
                    <a:p>
                      <a:pPr marL="0" marR="0" lvl="0" indent="0" algn="l" rtl="0">
                        <a:lnSpc>
                          <a:spcPct val="100000"/>
                        </a:lnSpc>
                        <a:spcBef>
                          <a:spcPts val="0"/>
                        </a:spcBef>
                        <a:spcAft>
                          <a:spcPts val="0"/>
                        </a:spcAft>
                        <a:buNone/>
                      </a:pPr>
                      <a:r>
                        <a:rPr lang="en-US" sz="1600" b="1"/>
                        <a:t>Vaccinations</a:t>
                      </a: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None/>
                      </a:pPr>
                      <a:r>
                        <a:rPr lang="en-US"/>
                        <a:t>Faculty, staff and students are </a:t>
                      </a:r>
                      <a:r>
                        <a:rPr lang="en-US" b="1" u="sng"/>
                        <a:t>strongly encouraged</a:t>
                      </a:r>
                      <a:r>
                        <a:rPr lang="en-US"/>
                        <a:t> to seek a COVID-19 vaccine as a safe and highly effective means of protection against the virus. </a:t>
                      </a:r>
                      <a:endParaRPr/>
                    </a:p>
                    <a:p>
                      <a:pPr marL="0" marR="0" lvl="0" indent="0" algn="l" rtl="0">
                        <a:lnSpc>
                          <a:spcPct val="100000"/>
                        </a:lnSpc>
                        <a:spcBef>
                          <a:spcPts val="0"/>
                        </a:spcBef>
                        <a:spcAft>
                          <a:spcPts val="0"/>
                        </a:spcAft>
                        <a:buNone/>
                      </a:pPr>
                      <a:endParaRPr/>
                    </a:p>
                    <a:p>
                      <a:pPr marL="0" marR="0" lvl="0" indent="0" algn="l" rtl="0">
                        <a:lnSpc>
                          <a:spcPct val="100000"/>
                        </a:lnSpc>
                        <a:spcBef>
                          <a:spcPts val="0"/>
                        </a:spcBef>
                        <a:spcAft>
                          <a:spcPts val="0"/>
                        </a:spcAft>
                        <a:buNone/>
                      </a:pPr>
                      <a:r>
                        <a:rPr lang="en-US"/>
                        <a:t>Vaccinated persons no longer require a facial covering, to practice social distancing or to quarantine after exposure. Additionally, vaccinated students no longer require gating or surveillance testing in order to participate in athletics or live in our residence halls.</a:t>
                      </a:r>
                      <a:endParaRPr/>
                    </a:p>
                  </a:txBody>
                  <a:tcPr marL="91450" marR="91450" marT="45725" marB="45725" anchor="ctr"/>
                </a:tc>
                <a:extLst>
                  <a:ext uri="{0D108BD9-81ED-4DB2-BD59-A6C34878D82A}">
                    <a16:rowId xmlns:a16="http://schemas.microsoft.com/office/drawing/2014/main" val="10001"/>
                  </a:ext>
                </a:extLst>
              </a:tr>
              <a:tr h="1574125">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Thorough Cleaning</a:t>
                      </a: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a:t>Facilities follows </a:t>
                      </a:r>
                      <a:r>
                        <a:rPr lang="en-US" sz="1400" u="none" strike="noStrike" cap="none"/>
                        <a:t>protocol for regular, targeted and focused cleanings to address potential exposure concerns. </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a:t>F</a:t>
                      </a:r>
                      <a:r>
                        <a:rPr lang="en-US" sz="1400" u="none" strike="noStrike" cap="none"/>
                        <a:t>aculty, staff and students are encouraged to clean and disinfect their own workspaces throughout each day. Shared spaces </a:t>
                      </a:r>
                      <a:r>
                        <a:rPr lang="en-US"/>
                        <a:t>may</a:t>
                      </a:r>
                      <a:r>
                        <a:rPr lang="en-US" sz="1400" u="none" strike="noStrike" cap="none"/>
                        <a:t> be cleaned by the participant(s).  </a:t>
                      </a:r>
                      <a:r>
                        <a:rPr lang="en-US"/>
                        <a:t>Cleaning supplies are provided.</a:t>
                      </a:r>
                      <a:endParaRPr sz="1400" u="none" strike="noStrike" cap="none"/>
                    </a:p>
                  </a:txBody>
                  <a:tcPr marL="91450" marR="91450" marT="45725" marB="45725" anchor="ctr"/>
                </a:tc>
                <a:extLst>
                  <a:ext uri="{0D108BD9-81ED-4DB2-BD59-A6C34878D82A}">
                    <a16:rowId xmlns:a16="http://schemas.microsoft.com/office/drawing/2014/main" val="10002"/>
                  </a:ext>
                </a:extLst>
              </a:tr>
              <a:tr h="1695875">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Work and Instructional Spaces</a:t>
                      </a: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Fresh air turnover in all of our buildings has been increased over industry standards to  circulation and reduce potential transmission through aerosol particles.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Arial"/>
                          <a:ea typeface="Arial"/>
                          <a:cs typeface="Arial"/>
                          <a:sym typeface="Arial"/>
                        </a:rPr>
                        <a:t>Meeting rooms, break rooms and other communal areas may have reduced seating and capacity limits.</a:t>
                      </a:r>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sp>
        <p:nvSpPr>
          <p:cNvPr id="84" name="Google Shape;84;p11"/>
          <p:cNvSpPr/>
          <p:nvPr/>
        </p:nvSpPr>
        <p:spPr>
          <a:xfrm>
            <a:off x="12186684" y="6413500"/>
            <a:ext cx="0" cy="444500"/>
          </a:xfrm>
          <a:custGeom>
            <a:avLst/>
            <a:gdLst/>
            <a:ahLst/>
            <a:cxnLst/>
            <a:rect l="l" t="t" r="r" b="b"/>
            <a:pathLst>
              <a:path w="120000" h="444500" extrusionOk="0">
                <a:moveTo>
                  <a:pt x="0" y="0"/>
                </a:moveTo>
                <a:lnTo>
                  <a:pt x="0" y="444500"/>
                </a:lnTo>
              </a:path>
            </a:pathLst>
          </a:custGeom>
          <a:noFill/>
          <a:ln w="9525" cap="flat" cmpd="sng">
            <a:solidFill>
              <a:srgbClr val="E5251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11"/>
          <p:cNvSpPr/>
          <p:nvPr/>
        </p:nvSpPr>
        <p:spPr>
          <a:xfrm>
            <a:off x="0" y="12700"/>
            <a:ext cx="1270" cy="6400800"/>
          </a:xfrm>
          <a:custGeom>
            <a:avLst/>
            <a:gdLst/>
            <a:ahLst/>
            <a:cxnLst/>
            <a:rect l="l" t="t" r="r" b="b"/>
            <a:pathLst>
              <a:path w="1270" h="6400800" extrusionOk="0">
                <a:moveTo>
                  <a:pt x="0" y="6400800"/>
                </a:moveTo>
                <a:lnTo>
                  <a:pt x="977" y="6400800"/>
                </a:lnTo>
                <a:lnTo>
                  <a:pt x="977"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11"/>
          <p:cNvSpPr/>
          <p:nvPr/>
        </p:nvSpPr>
        <p:spPr>
          <a:xfrm>
            <a:off x="0" y="6413500"/>
            <a:ext cx="12185015" cy="444500"/>
          </a:xfrm>
          <a:custGeom>
            <a:avLst/>
            <a:gdLst/>
            <a:ahLst/>
            <a:cxnLst/>
            <a:rect l="l" t="t" r="r" b="b"/>
            <a:pathLst>
              <a:path w="12185015" h="444500" extrusionOk="0">
                <a:moveTo>
                  <a:pt x="0" y="444500"/>
                </a:moveTo>
                <a:lnTo>
                  <a:pt x="12184418" y="444500"/>
                </a:lnTo>
                <a:lnTo>
                  <a:pt x="12184418" y="0"/>
                </a:lnTo>
                <a:lnTo>
                  <a:pt x="0" y="0"/>
                </a:lnTo>
                <a:lnTo>
                  <a:pt x="0" y="4445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11"/>
          <p:cNvSpPr/>
          <p:nvPr/>
        </p:nvSpPr>
        <p:spPr>
          <a:xfrm>
            <a:off x="977" y="0"/>
            <a:ext cx="1619542" cy="6635750"/>
          </a:xfrm>
          <a:custGeom>
            <a:avLst/>
            <a:gdLst/>
            <a:ahLst/>
            <a:cxnLst/>
            <a:rect l="l" t="t" r="r" b="b"/>
            <a:pathLst>
              <a:path w="2240280" h="6635750" extrusionOk="0">
                <a:moveTo>
                  <a:pt x="0" y="6635750"/>
                </a:moveTo>
                <a:lnTo>
                  <a:pt x="2240280" y="6635750"/>
                </a:lnTo>
                <a:lnTo>
                  <a:pt x="2240280" y="0"/>
                </a:lnTo>
                <a:lnTo>
                  <a:pt x="0" y="0"/>
                </a:lnTo>
                <a:lnTo>
                  <a:pt x="0" y="663575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11"/>
          <p:cNvSpPr/>
          <p:nvPr/>
        </p:nvSpPr>
        <p:spPr>
          <a:xfrm>
            <a:off x="363590" y="425915"/>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11"/>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5</a:t>
            </a:fld>
            <a:endParaRPr/>
          </a:p>
        </p:txBody>
      </p:sp>
      <p:graphicFrame>
        <p:nvGraphicFramePr>
          <p:cNvPr id="90" name="Google Shape;90;p11"/>
          <p:cNvGraphicFramePr/>
          <p:nvPr/>
        </p:nvGraphicFramePr>
        <p:xfrm>
          <a:off x="2111432" y="425916"/>
          <a:ext cx="9567950" cy="5886845"/>
        </p:xfrm>
        <a:graphic>
          <a:graphicData uri="http://schemas.openxmlformats.org/drawingml/2006/table">
            <a:tbl>
              <a:tblPr firstRow="1" bandRow="1">
                <a:noFill/>
                <a:tableStyleId>{E883E3C4-4CB4-4FEF-8EF3-68D157A2595F}</a:tableStyleId>
              </a:tblPr>
              <a:tblGrid>
                <a:gridCol w="2480775">
                  <a:extLst>
                    <a:ext uri="{9D8B030D-6E8A-4147-A177-3AD203B41FA5}">
                      <a16:colId xmlns:a16="http://schemas.microsoft.com/office/drawing/2014/main" val="20000"/>
                    </a:ext>
                  </a:extLst>
                </a:gridCol>
                <a:gridCol w="7087175">
                  <a:extLst>
                    <a:ext uri="{9D8B030D-6E8A-4147-A177-3AD203B41FA5}">
                      <a16:colId xmlns:a16="http://schemas.microsoft.com/office/drawing/2014/main" val="20001"/>
                    </a:ext>
                  </a:extLst>
                </a:gridCol>
              </a:tblGrid>
              <a:tr h="442000">
                <a:tc gridSpan="2">
                  <a:txBody>
                    <a:bodyPr/>
                    <a:lstStyle/>
                    <a:p>
                      <a:pPr marL="0" marR="0" lvl="0" indent="0" algn="ctr" rtl="0">
                        <a:lnSpc>
                          <a:spcPct val="100000"/>
                        </a:lnSpc>
                        <a:spcBef>
                          <a:spcPts val="0"/>
                        </a:spcBef>
                        <a:spcAft>
                          <a:spcPts val="0"/>
                        </a:spcAft>
                        <a:buClr>
                          <a:srgbClr val="000000"/>
                        </a:buClr>
                        <a:buSzPts val="1800"/>
                        <a:buFont typeface="Arial"/>
                        <a:buNone/>
                      </a:pPr>
                      <a:r>
                        <a:rPr lang="en-US" sz="2000" u="none" strike="noStrike" cap="none"/>
                        <a:t>Managing Your Safety on Campus</a:t>
                      </a:r>
                      <a:endParaRPr sz="2000" u="none" strike="noStrike" cap="none"/>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1634825">
                <a:tc>
                  <a:txBody>
                    <a:bodyPr/>
                    <a:lstStyle/>
                    <a:p>
                      <a:pPr marL="12700" marR="0" lvl="0" indent="0" algn="l" rtl="0">
                        <a:lnSpc>
                          <a:spcPct val="100000"/>
                        </a:lnSpc>
                        <a:spcBef>
                          <a:spcPts val="0"/>
                        </a:spcBef>
                        <a:spcAft>
                          <a:spcPts val="0"/>
                        </a:spcAft>
                        <a:buClr>
                          <a:srgbClr val="000000"/>
                        </a:buClr>
                        <a:buSzPts val="1600"/>
                        <a:buFont typeface="Arial"/>
                        <a:buNone/>
                      </a:pPr>
                      <a:r>
                        <a:rPr lang="en-US" sz="1600" b="1" u="none" strike="noStrike" cap="none">
                          <a:solidFill>
                            <a:schemeClr val="dk1"/>
                          </a:solidFill>
                          <a:latin typeface="Arial"/>
                          <a:ea typeface="Arial"/>
                          <a:cs typeface="Arial"/>
                          <a:sym typeface="Arial"/>
                        </a:rPr>
                        <a:t>Health Screening</a:t>
                      </a:r>
                      <a:endParaRPr sz="1600" u="none" strike="noStrike" cap="none">
                        <a:solidFill>
                          <a:schemeClr val="dk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Anyone entering our buildings will self screen for COVID-19 symptoms and possible exposure. </a:t>
                      </a:r>
                      <a:endParaRPr sz="1400" u="none" strike="noStrike" cap="none"/>
                    </a:p>
                    <a:p>
                      <a:pPr marL="285750" marR="0" lvl="3" indent="-285750" algn="l" rtl="0">
                        <a:lnSpc>
                          <a:spcPct val="100000"/>
                        </a:lnSpc>
                        <a:spcBef>
                          <a:spcPts val="0"/>
                        </a:spcBef>
                        <a:spcAft>
                          <a:spcPts val="0"/>
                        </a:spcAft>
                        <a:buClr>
                          <a:srgbClr val="000000"/>
                        </a:buClr>
                        <a:buSzPts val="1400"/>
                        <a:buFont typeface="Arial"/>
                        <a:buChar char="•"/>
                      </a:pPr>
                      <a:r>
                        <a:rPr lang="en-US" sz="1400" u="none" strike="noStrike" cap="none"/>
                        <a:t>Those with symptoms will be asked to get a medical assessment or isolate themselves until symptoms have abated. </a:t>
                      </a:r>
                      <a:endParaRPr sz="1400" u="none" strike="noStrike" cap="none"/>
                    </a:p>
                    <a:p>
                      <a:pPr marL="285750" marR="0" lvl="3" indent="-285750" algn="l" rtl="0">
                        <a:lnSpc>
                          <a:spcPct val="100000"/>
                        </a:lnSpc>
                        <a:spcBef>
                          <a:spcPts val="0"/>
                        </a:spcBef>
                        <a:spcAft>
                          <a:spcPts val="0"/>
                        </a:spcAft>
                        <a:buClr>
                          <a:srgbClr val="000000"/>
                        </a:buClr>
                        <a:buSzPts val="1400"/>
                        <a:buFont typeface="Arial"/>
                        <a:buChar char="•"/>
                      </a:pPr>
                      <a:r>
                        <a:rPr lang="en-US" sz="1400" u="none" strike="noStrike" cap="none"/>
                        <a:t>We will evaluate</a:t>
                      </a:r>
                      <a:r>
                        <a:rPr lang="en-US"/>
                        <a:t> </a:t>
                      </a:r>
                      <a:r>
                        <a:rPr lang="en-US" sz="1400" u="none" strike="noStrike" cap="none"/>
                        <a:t>and communicate changes to screening procedures as appropriate. </a:t>
                      </a:r>
                      <a:endParaRPr sz="1400" u="none" strike="noStrike" cap="none"/>
                    </a:p>
                  </a:txBody>
                  <a:tcPr marL="91450" marR="91450" marT="45725" marB="45725" anchor="ctr"/>
                </a:tc>
                <a:extLst>
                  <a:ext uri="{0D108BD9-81ED-4DB2-BD59-A6C34878D82A}">
                    <a16:rowId xmlns:a16="http://schemas.microsoft.com/office/drawing/2014/main" val="10001"/>
                  </a:ext>
                </a:extLst>
              </a:tr>
              <a:tr h="1628675">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Testing</a:t>
                      </a:r>
                      <a:endParaRPr sz="1400" u="none" strike="noStrike" cap="none"/>
                    </a:p>
                    <a:p>
                      <a:pPr marL="0" marR="0" lvl="0" indent="0" algn="l" rtl="0">
                        <a:lnSpc>
                          <a:spcPct val="100000"/>
                        </a:lnSpc>
                        <a:spcBef>
                          <a:spcPts val="0"/>
                        </a:spcBef>
                        <a:spcAft>
                          <a:spcPts val="0"/>
                        </a:spcAft>
                        <a:buClr>
                          <a:srgbClr val="000000"/>
                        </a:buClr>
                        <a:buSzPts val="1600"/>
                        <a:buFont typeface="Arial"/>
                        <a:buNone/>
                      </a:pP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Arial"/>
                          <a:ea typeface="Arial"/>
                          <a:cs typeface="Arial"/>
                          <a:sym typeface="Arial"/>
                        </a:rPr>
                        <a:t>Unvaccinated students living in resident halls and student athletes may be tested at the beginning of the semester</a:t>
                      </a:r>
                      <a:r>
                        <a:rPr lang="en-US" sz="1400" u="none" strike="noStrike" cap="none"/>
                        <a:t>, isolating those with positive results.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Arial"/>
                          <a:ea typeface="Arial"/>
                          <a:cs typeface="Arial"/>
                          <a:sym typeface="Arial"/>
                        </a:rPr>
                        <a:t>Unvaccinated student athletes may also be required to undergo ongoing surveillance testing during their season as a requirement for participation</a:t>
                      </a:r>
                      <a:r>
                        <a:rPr lang="en-US" sz="1400" u="none" strike="noStrike" cap="none"/>
                        <a:t>, isolating those with positive results.</a:t>
                      </a:r>
                      <a:endParaRPr sz="14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Arial"/>
                          <a:ea typeface="Arial"/>
                          <a:cs typeface="Arial"/>
                          <a:sym typeface="Arial"/>
                        </a:rPr>
                        <a:t>Faculty, staff and students who present symptoms of COVID-19 will be advised to remain home and seek medical  attention which may include testing.</a:t>
                      </a:r>
                      <a:endParaRPr sz="1400" u="none" strike="noStrike" cap="none"/>
                    </a:p>
                  </a:txBody>
                  <a:tcPr marL="91450" marR="91450" marT="45725" marB="45725" anchor="ctr"/>
                </a:tc>
                <a:extLst>
                  <a:ext uri="{0D108BD9-81ED-4DB2-BD59-A6C34878D82A}">
                    <a16:rowId xmlns:a16="http://schemas.microsoft.com/office/drawing/2014/main" val="10002"/>
                  </a:ext>
                </a:extLst>
              </a:tr>
              <a:tr h="1634825">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Positive Case Reporting</a:t>
                      </a: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Faculty and Staff will use the Coronavirus Reporting  Form to report confirmed positive COVID diagnosis or close contacts.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Students &amp; student employees will notify campus life via incident reports to report positive COVID diagnosis or close contacts.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DU will provide appropriate notification to potentially exposed individuals.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Google Shape;95;p12"/>
          <p:cNvSpPr/>
          <p:nvPr/>
        </p:nvSpPr>
        <p:spPr>
          <a:xfrm>
            <a:off x="12186684" y="6413500"/>
            <a:ext cx="0" cy="444500"/>
          </a:xfrm>
          <a:custGeom>
            <a:avLst/>
            <a:gdLst/>
            <a:ahLst/>
            <a:cxnLst/>
            <a:rect l="l" t="t" r="r" b="b"/>
            <a:pathLst>
              <a:path w="120000" h="444500" extrusionOk="0">
                <a:moveTo>
                  <a:pt x="0" y="0"/>
                </a:moveTo>
                <a:lnTo>
                  <a:pt x="0" y="444500"/>
                </a:lnTo>
              </a:path>
            </a:pathLst>
          </a:custGeom>
          <a:noFill/>
          <a:ln w="9525" cap="flat" cmpd="sng">
            <a:solidFill>
              <a:srgbClr val="E5251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6" name="Google Shape;96;p12"/>
          <p:cNvSpPr/>
          <p:nvPr/>
        </p:nvSpPr>
        <p:spPr>
          <a:xfrm>
            <a:off x="0" y="12700"/>
            <a:ext cx="1270" cy="6400800"/>
          </a:xfrm>
          <a:custGeom>
            <a:avLst/>
            <a:gdLst/>
            <a:ahLst/>
            <a:cxnLst/>
            <a:rect l="l" t="t" r="r" b="b"/>
            <a:pathLst>
              <a:path w="1270" h="6400800" extrusionOk="0">
                <a:moveTo>
                  <a:pt x="0" y="6400800"/>
                </a:moveTo>
                <a:lnTo>
                  <a:pt x="977" y="6400800"/>
                </a:lnTo>
                <a:lnTo>
                  <a:pt x="977"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7" name="Google Shape;97;p12"/>
          <p:cNvSpPr/>
          <p:nvPr/>
        </p:nvSpPr>
        <p:spPr>
          <a:xfrm>
            <a:off x="0" y="6413500"/>
            <a:ext cx="12185015" cy="444500"/>
          </a:xfrm>
          <a:custGeom>
            <a:avLst/>
            <a:gdLst/>
            <a:ahLst/>
            <a:cxnLst/>
            <a:rect l="l" t="t" r="r" b="b"/>
            <a:pathLst>
              <a:path w="12185015" h="444500" extrusionOk="0">
                <a:moveTo>
                  <a:pt x="0" y="444500"/>
                </a:moveTo>
                <a:lnTo>
                  <a:pt x="12184418" y="444500"/>
                </a:lnTo>
                <a:lnTo>
                  <a:pt x="12184418" y="0"/>
                </a:lnTo>
                <a:lnTo>
                  <a:pt x="0" y="0"/>
                </a:lnTo>
                <a:lnTo>
                  <a:pt x="0" y="4445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8" name="Google Shape;98;p12"/>
          <p:cNvSpPr/>
          <p:nvPr/>
        </p:nvSpPr>
        <p:spPr>
          <a:xfrm>
            <a:off x="977" y="0"/>
            <a:ext cx="1619542" cy="6635750"/>
          </a:xfrm>
          <a:custGeom>
            <a:avLst/>
            <a:gdLst/>
            <a:ahLst/>
            <a:cxnLst/>
            <a:rect l="l" t="t" r="r" b="b"/>
            <a:pathLst>
              <a:path w="2240280" h="6635750" extrusionOk="0">
                <a:moveTo>
                  <a:pt x="0" y="6635750"/>
                </a:moveTo>
                <a:lnTo>
                  <a:pt x="2240280" y="6635750"/>
                </a:lnTo>
                <a:lnTo>
                  <a:pt x="2240280" y="0"/>
                </a:lnTo>
                <a:lnTo>
                  <a:pt x="0" y="0"/>
                </a:lnTo>
                <a:lnTo>
                  <a:pt x="0" y="663575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9" name="Google Shape;99;p12"/>
          <p:cNvSpPr/>
          <p:nvPr/>
        </p:nvSpPr>
        <p:spPr>
          <a:xfrm>
            <a:off x="363590" y="425915"/>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0" name="Google Shape;100;p12"/>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6</a:t>
            </a:fld>
            <a:endParaRPr/>
          </a:p>
        </p:txBody>
      </p:sp>
      <p:graphicFrame>
        <p:nvGraphicFramePr>
          <p:cNvPr id="101" name="Google Shape;101;p12"/>
          <p:cNvGraphicFramePr/>
          <p:nvPr>
            <p:extLst>
              <p:ext uri="{D42A27DB-BD31-4B8C-83A1-F6EECF244321}">
                <p14:modId xmlns:p14="http://schemas.microsoft.com/office/powerpoint/2010/main" val="639711602"/>
              </p:ext>
            </p:extLst>
          </p:nvPr>
        </p:nvGraphicFramePr>
        <p:xfrm>
          <a:off x="2093847" y="613147"/>
          <a:ext cx="9551325" cy="5106270"/>
        </p:xfrm>
        <a:graphic>
          <a:graphicData uri="http://schemas.openxmlformats.org/drawingml/2006/table">
            <a:tbl>
              <a:tblPr firstRow="1" bandRow="1">
                <a:noFill/>
                <a:tableStyleId>{E883E3C4-4CB4-4FEF-8EF3-68D157A2595F}</a:tableStyleId>
              </a:tblPr>
              <a:tblGrid>
                <a:gridCol w="2476475">
                  <a:extLst>
                    <a:ext uri="{9D8B030D-6E8A-4147-A177-3AD203B41FA5}">
                      <a16:colId xmlns:a16="http://schemas.microsoft.com/office/drawing/2014/main" val="20000"/>
                    </a:ext>
                  </a:extLst>
                </a:gridCol>
                <a:gridCol w="7074850">
                  <a:extLst>
                    <a:ext uri="{9D8B030D-6E8A-4147-A177-3AD203B41FA5}">
                      <a16:colId xmlns:a16="http://schemas.microsoft.com/office/drawing/2014/main" val="20001"/>
                    </a:ext>
                  </a:extLst>
                </a:gridCol>
              </a:tblGrid>
              <a:tr h="386125">
                <a:tc gridSpan="2">
                  <a:txBody>
                    <a:bodyPr/>
                    <a:lstStyle/>
                    <a:p>
                      <a:pPr marL="0" marR="0" lvl="0" indent="0" algn="ctr" rtl="0">
                        <a:lnSpc>
                          <a:spcPct val="100000"/>
                        </a:lnSpc>
                        <a:spcBef>
                          <a:spcPts val="0"/>
                        </a:spcBef>
                        <a:spcAft>
                          <a:spcPts val="0"/>
                        </a:spcAft>
                        <a:buClr>
                          <a:srgbClr val="000000"/>
                        </a:buClr>
                        <a:buSzPts val="1800"/>
                        <a:buFont typeface="Arial"/>
                        <a:buNone/>
                      </a:pPr>
                      <a:r>
                        <a:rPr lang="en-US" sz="2000" u="none" strike="noStrike" cap="none"/>
                        <a:t>Managing Your Safety on Campus</a:t>
                      </a:r>
                      <a:endParaRPr sz="2000" u="none" strike="noStrike" cap="none"/>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1287650">
                <a:tc>
                  <a:txBody>
                    <a:bodyPr/>
                    <a:lstStyle/>
                    <a:p>
                      <a:pPr marL="12700" marR="0" lvl="0" indent="0" algn="l" rtl="0">
                        <a:lnSpc>
                          <a:spcPct val="100000"/>
                        </a:lnSpc>
                        <a:spcBef>
                          <a:spcPts val="0"/>
                        </a:spcBef>
                        <a:spcAft>
                          <a:spcPts val="0"/>
                        </a:spcAft>
                        <a:buClr>
                          <a:srgbClr val="000000"/>
                        </a:buClr>
                        <a:buSzPts val="1600"/>
                        <a:buFont typeface="Arial"/>
                        <a:buNone/>
                      </a:pPr>
                      <a:r>
                        <a:rPr lang="en-US" sz="1600" b="1" u="none" strike="noStrike" cap="none">
                          <a:solidFill>
                            <a:schemeClr val="dk1"/>
                          </a:solidFill>
                          <a:latin typeface="Arial"/>
                          <a:ea typeface="Arial"/>
                          <a:cs typeface="Arial"/>
                          <a:sym typeface="Arial"/>
                        </a:rPr>
                        <a:t>Contact Tracing</a:t>
                      </a:r>
                      <a:endParaRPr sz="1600" u="none" strike="noStrike" cap="none">
                        <a:solidFill>
                          <a:schemeClr val="dk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The University conducts contact tracing of all positive COVID reports from faculty, staff and students and expects 100% cooperation with tracing efforts and requirements.</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We partner with county health departments to track positive cases, potential exposures and close contacts on campus for further follow up.</a:t>
                      </a:r>
                      <a:endParaRPr sz="1400" u="none" strike="noStrike" cap="none"/>
                    </a:p>
                  </a:txBody>
                  <a:tcPr marL="91450" marR="91450" marT="45725" marB="45725" anchor="ctr"/>
                </a:tc>
                <a:extLst>
                  <a:ext uri="{0D108BD9-81ED-4DB2-BD59-A6C34878D82A}">
                    <a16:rowId xmlns:a16="http://schemas.microsoft.com/office/drawing/2014/main" val="10001"/>
                  </a:ext>
                </a:extLst>
              </a:tr>
              <a:tr h="18374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Personal Protective Equipment (PPE) and Social Distancing</a:t>
                      </a:r>
                      <a:endParaRPr sz="1600" b="1"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dk1"/>
                          </a:solidFill>
                          <a:latin typeface="Arial"/>
                          <a:ea typeface="Arial"/>
                          <a:cs typeface="Arial"/>
                          <a:sym typeface="Arial"/>
                        </a:rPr>
                        <a:t>Unvaccinated persons must wear face coverings/masks and social distance when working in or traveling through all public or shared areas including classrooms. Additional PPE may be necessary for laboratory or clinical processes.  Facial coverings and social distancing for vaccinated persons are optional.</a:t>
                      </a:r>
                      <a:endParaRPr sz="1400" u="none" strike="noStrike" cap="none" dirty="0"/>
                    </a:p>
                  </a:txBody>
                  <a:tcPr marL="91450" marR="91450" marT="45725" marB="45725" anchor="ctr"/>
                </a:tc>
                <a:extLst>
                  <a:ext uri="{0D108BD9-81ED-4DB2-BD59-A6C34878D82A}">
                    <a16:rowId xmlns:a16="http://schemas.microsoft.com/office/drawing/2014/main" val="10002"/>
                  </a:ext>
                </a:extLst>
              </a:tr>
              <a:tr h="1428075">
                <a:tc>
                  <a:txBody>
                    <a:bodyPr/>
                    <a:lstStyle/>
                    <a:p>
                      <a:pPr marL="0" lvl="0" indent="0" algn="l" rtl="0">
                        <a:spcBef>
                          <a:spcPts val="0"/>
                        </a:spcBef>
                        <a:spcAft>
                          <a:spcPts val="0"/>
                        </a:spcAft>
                        <a:buClr>
                          <a:schemeClr val="dk1"/>
                        </a:buClr>
                        <a:buSzPts val="1600"/>
                        <a:buFont typeface="Arial"/>
                        <a:buNone/>
                      </a:pPr>
                      <a:r>
                        <a:rPr lang="en-US" sz="1600" b="1"/>
                        <a:t>Personal Hygiene</a:t>
                      </a:r>
                      <a:endParaRPr sz="1600" b="1" u="none" strike="noStrike" cap="none"/>
                    </a:p>
                  </a:txBody>
                  <a:tcPr marL="91450" marR="91450" marT="45725" marB="45725" anchor="ctr"/>
                </a:tc>
                <a:tc>
                  <a:txBody>
                    <a:bodyPr/>
                    <a:lstStyle/>
                    <a:p>
                      <a:pPr marL="0" lvl="0" indent="0" algn="l" rtl="0">
                        <a:spcBef>
                          <a:spcPts val="0"/>
                        </a:spcBef>
                        <a:spcAft>
                          <a:spcPts val="0"/>
                        </a:spcAft>
                        <a:buClr>
                          <a:schemeClr val="dk1"/>
                        </a:buClr>
                        <a:buSzPts val="1400"/>
                        <a:buFont typeface="Arial"/>
                        <a:buNone/>
                      </a:pPr>
                      <a:r>
                        <a:rPr lang="en-US" dirty="0"/>
                        <a:t>Frequent hand-washing with soap and water is encouraged.  Hand sanitizer and appropriate cleaning supplies will be provided for use when utilizing shared equipment such as computers, copy machines and classroom spaces.   </a:t>
                      </a:r>
                      <a:endParaRPr dirty="0"/>
                    </a:p>
                    <a:p>
                      <a:pPr marL="0" lvl="0" indent="0" algn="l" rtl="0">
                        <a:spcBef>
                          <a:spcPts val="0"/>
                        </a:spcBef>
                        <a:spcAft>
                          <a:spcPts val="0"/>
                        </a:spcAft>
                        <a:buClr>
                          <a:schemeClr val="dk1"/>
                        </a:buClr>
                        <a:buSzPts val="1400"/>
                        <a:buFont typeface="Arial"/>
                        <a:buNone/>
                      </a:pPr>
                      <a:endParaRPr dirty="0"/>
                    </a:p>
                    <a:p>
                      <a:pPr marL="0" lvl="0" indent="0" algn="l" rtl="0">
                        <a:spcBef>
                          <a:spcPts val="0"/>
                        </a:spcBef>
                        <a:spcAft>
                          <a:spcPts val="0"/>
                        </a:spcAft>
                        <a:buClr>
                          <a:schemeClr val="dk1"/>
                        </a:buClr>
                        <a:buSzPts val="1400"/>
                        <a:buFont typeface="Arial"/>
                        <a:buNone/>
                      </a:pPr>
                      <a:r>
                        <a:rPr lang="en-US" dirty="0"/>
                        <a:t>Posters are displayed with reminders on how to prevent the spread of germs and training is provided.</a:t>
                      </a:r>
                      <a:endParaRPr dirty="0"/>
                    </a:p>
                    <a:p>
                      <a:pPr marL="0" marR="0" lvl="0" indent="0" algn="l" rtl="0">
                        <a:lnSpc>
                          <a:spcPct val="100000"/>
                        </a:lnSpc>
                        <a:spcBef>
                          <a:spcPts val="0"/>
                        </a:spcBef>
                        <a:spcAft>
                          <a:spcPts val="0"/>
                        </a:spcAft>
                        <a:buClr>
                          <a:srgbClr val="000000"/>
                        </a:buClr>
                        <a:buSzPts val="1400"/>
                        <a:buFont typeface="Arial"/>
                        <a:buNone/>
                      </a:pPr>
                      <a:endParaRPr dirty="0"/>
                    </a:p>
                  </a:txBody>
                  <a:tcPr marL="91450" marR="91450" marT="45725" marB="45725"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05"/>
        <p:cNvGrpSpPr/>
        <p:nvPr/>
      </p:nvGrpSpPr>
      <p:grpSpPr>
        <a:xfrm>
          <a:off x="0" y="0"/>
          <a:ext cx="0" cy="0"/>
          <a:chOff x="0" y="0"/>
          <a:chExt cx="0" cy="0"/>
        </a:xfrm>
      </p:grpSpPr>
      <p:sp>
        <p:nvSpPr>
          <p:cNvPr id="106" name="Google Shape;106;p13"/>
          <p:cNvSpPr/>
          <p:nvPr/>
        </p:nvSpPr>
        <p:spPr>
          <a:xfrm>
            <a:off x="12186684" y="6413500"/>
            <a:ext cx="0" cy="444500"/>
          </a:xfrm>
          <a:custGeom>
            <a:avLst/>
            <a:gdLst/>
            <a:ahLst/>
            <a:cxnLst/>
            <a:rect l="l" t="t" r="r" b="b"/>
            <a:pathLst>
              <a:path w="120000" h="444500" extrusionOk="0">
                <a:moveTo>
                  <a:pt x="0" y="0"/>
                </a:moveTo>
                <a:lnTo>
                  <a:pt x="0" y="444500"/>
                </a:lnTo>
              </a:path>
            </a:pathLst>
          </a:custGeom>
          <a:noFill/>
          <a:ln w="9525" cap="flat" cmpd="sng">
            <a:solidFill>
              <a:srgbClr val="E5251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7" name="Google Shape;107;p13"/>
          <p:cNvSpPr/>
          <p:nvPr/>
        </p:nvSpPr>
        <p:spPr>
          <a:xfrm>
            <a:off x="0" y="12700"/>
            <a:ext cx="1270" cy="6400800"/>
          </a:xfrm>
          <a:custGeom>
            <a:avLst/>
            <a:gdLst/>
            <a:ahLst/>
            <a:cxnLst/>
            <a:rect l="l" t="t" r="r" b="b"/>
            <a:pathLst>
              <a:path w="1270" h="6400800" extrusionOk="0">
                <a:moveTo>
                  <a:pt x="0" y="6400800"/>
                </a:moveTo>
                <a:lnTo>
                  <a:pt x="977" y="6400800"/>
                </a:lnTo>
                <a:lnTo>
                  <a:pt x="977" y="0"/>
                </a:lnTo>
                <a:lnTo>
                  <a:pt x="0" y="0"/>
                </a:lnTo>
                <a:lnTo>
                  <a:pt x="0" y="64008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8" name="Google Shape;108;p13"/>
          <p:cNvSpPr/>
          <p:nvPr/>
        </p:nvSpPr>
        <p:spPr>
          <a:xfrm>
            <a:off x="0" y="6413500"/>
            <a:ext cx="12185015" cy="444500"/>
          </a:xfrm>
          <a:custGeom>
            <a:avLst/>
            <a:gdLst/>
            <a:ahLst/>
            <a:cxnLst/>
            <a:rect l="l" t="t" r="r" b="b"/>
            <a:pathLst>
              <a:path w="12185015" h="444500" extrusionOk="0">
                <a:moveTo>
                  <a:pt x="0" y="444500"/>
                </a:moveTo>
                <a:lnTo>
                  <a:pt x="12184418" y="444500"/>
                </a:lnTo>
                <a:lnTo>
                  <a:pt x="12184418" y="0"/>
                </a:lnTo>
                <a:lnTo>
                  <a:pt x="0" y="0"/>
                </a:lnTo>
                <a:lnTo>
                  <a:pt x="0" y="4445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9" name="Google Shape;109;p13"/>
          <p:cNvSpPr/>
          <p:nvPr/>
        </p:nvSpPr>
        <p:spPr>
          <a:xfrm>
            <a:off x="977" y="0"/>
            <a:ext cx="1619542" cy="6635750"/>
          </a:xfrm>
          <a:custGeom>
            <a:avLst/>
            <a:gdLst/>
            <a:ahLst/>
            <a:cxnLst/>
            <a:rect l="l" t="t" r="r" b="b"/>
            <a:pathLst>
              <a:path w="2240280" h="6635750" extrusionOk="0">
                <a:moveTo>
                  <a:pt x="0" y="6635750"/>
                </a:moveTo>
                <a:lnTo>
                  <a:pt x="2240280" y="6635750"/>
                </a:lnTo>
                <a:lnTo>
                  <a:pt x="2240280" y="0"/>
                </a:lnTo>
                <a:lnTo>
                  <a:pt x="0" y="0"/>
                </a:lnTo>
                <a:lnTo>
                  <a:pt x="0" y="663575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0" name="Google Shape;110;p13"/>
          <p:cNvSpPr/>
          <p:nvPr/>
        </p:nvSpPr>
        <p:spPr>
          <a:xfrm>
            <a:off x="363590" y="425915"/>
            <a:ext cx="885128" cy="97271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1" name="Google Shape;111;p13"/>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7</a:t>
            </a:fld>
            <a:endParaRPr/>
          </a:p>
        </p:txBody>
      </p:sp>
      <p:graphicFrame>
        <p:nvGraphicFramePr>
          <p:cNvPr id="112" name="Google Shape;112;p13"/>
          <p:cNvGraphicFramePr/>
          <p:nvPr/>
        </p:nvGraphicFramePr>
        <p:xfrm>
          <a:off x="2254670" y="474031"/>
          <a:ext cx="7730825" cy="3675425"/>
        </p:xfrm>
        <a:graphic>
          <a:graphicData uri="http://schemas.openxmlformats.org/drawingml/2006/table">
            <a:tbl>
              <a:tblPr firstRow="1" bandRow="1">
                <a:noFill/>
                <a:tableStyleId>{E883E3C4-4CB4-4FEF-8EF3-68D157A2595F}</a:tableStyleId>
              </a:tblPr>
              <a:tblGrid>
                <a:gridCol w="3883125">
                  <a:extLst>
                    <a:ext uri="{9D8B030D-6E8A-4147-A177-3AD203B41FA5}">
                      <a16:colId xmlns:a16="http://schemas.microsoft.com/office/drawing/2014/main" val="20000"/>
                    </a:ext>
                  </a:extLst>
                </a:gridCol>
                <a:gridCol w="3847700">
                  <a:extLst>
                    <a:ext uri="{9D8B030D-6E8A-4147-A177-3AD203B41FA5}">
                      <a16:colId xmlns:a16="http://schemas.microsoft.com/office/drawing/2014/main" val="20001"/>
                    </a:ext>
                  </a:extLst>
                </a:gridCol>
              </a:tblGrid>
              <a:tr h="365600">
                <a:tc gridSpan="2">
                  <a:txBody>
                    <a:bodyPr/>
                    <a:lstStyle/>
                    <a:p>
                      <a:pPr marL="0" marR="0" lvl="0" indent="0" algn="ctr" rtl="0">
                        <a:lnSpc>
                          <a:spcPct val="100000"/>
                        </a:lnSpc>
                        <a:spcBef>
                          <a:spcPts val="0"/>
                        </a:spcBef>
                        <a:spcAft>
                          <a:spcPts val="0"/>
                        </a:spcAft>
                        <a:buClr>
                          <a:srgbClr val="000000"/>
                        </a:buClr>
                        <a:buSzPts val="1800"/>
                        <a:buFont typeface="Arial"/>
                        <a:buNone/>
                      </a:pPr>
                      <a:r>
                        <a:rPr lang="en-US" sz="2000" u="none" strike="noStrike" cap="none"/>
                        <a:t>What you are expected to do</a:t>
                      </a:r>
                      <a:endParaRPr sz="2000" u="none" strike="noStrike" cap="none"/>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911675">
                <a:tc>
                  <a:txBody>
                    <a:bodyPr/>
                    <a:lstStyle/>
                    <a:p>
                      <a:pPr marL="0" marR="0" lvl="0" indent="0" algn="l" rtl="0">
                        <a:lnSpc>
                          <a:spcPct val="100000"/>
                        </a:lnSpc>
                        <a:spcBef>
                          <a:spcPts val="0"/>
                        </a:spcBef>
                        <a:spcAft>
                          <a:spcPts val="0"/>
                        </a:spcAft>
                        <a:buClr>
                          <a:srgbClr val="000000"/>
                        </a:buClr>
                        <a:buSzPts val="1400"/>
                        <a:buFont typeface="Arial"/>
                        <a:buNone/>
                      </a:pPr>
                      <a:r>
                        <a:rPr lang="en-US" sz="1500" b="0" u="none" strike="noStrike" cap="none"/>
                        <a:t>Follow all University policies </a:t>
                      </a:r>
                      <a:endParaRPr sz="1500" b="0" u="none" strike="noStrike" cap="none"/>
                    </a:p>
                    <a:p>
                      <a:pPr marL="0" marR="0" lvl="0" indent="0" algn="l" rtl="0">
                        <a:lnSpc>
                          <a:spcPct val="100000"/>
                        </a:lnSpc>
                        <a:spcBef>
                          <a:spcPts val="0"/>
                        </a:spcBef>
                        <a:spcAft>
                          <a:spcPts val="0"/>
                        </a:spcAft>
                        <a:buClr>
                          <a:srgbClr val="000000"/>
                        </a:buClr>
                        <a:buSzPts val="1400"/>
                        <a:buFont typeface="Arial"/>
                        <a:buNone/>
                      </a:pPr>
                      <a:r>
                        <a:rPr lang="en-US" sz="1500" b="0" u="none" strike="noStrike" cap="none"/>
                        <a:t>and procedures</a:t>
                      </a:r>
                      <a:endParaRPr sz="1500" b="0" u="none" strike="noStrike" cap="none"/>
                    </a:p>
                  </a:txBody>
                  <a:tcPr marL="91450" marR="91450" marT="45725" marB="45725" anchor="ctr"/>
                </a:tc>
                <a:tc>
                  <a:txBody>
                    <a:bodyPr/>
                    <a:lstStyle/>
                    <a:p>
                      <a:pPr marL="0" marR="0" lvl="0" indent="0" algn="r" rtl="0">
                        <a:lnSpc>
                          <a:spcPct val="100000"/>
                        </a:lnSpc>
                        <a:spcBef>
                          <a:spcPts val="0"/>
                        </a:spcBef>
                        <a:spcAft>
                          <a:spcPts val="0"/>
                        </a:spcAft>
                        <a:buClr>
                          <a:srgbClr val="000000"/>
                        </a:buClr>
                        <a:buSzPts val="1400"/>
                        <a:buFont typeface="Arial"/>
                        <a:buNone/>
                      </a:pPr>
                      <a:r>
                        <a:rPr lang="en-US" sz="1500" b="0" u="none" strike="noStrike" cap="none"/>
                        <a:t>Report a positive COVID diagnosis to </a:t>
                      </a:r>
                      <a:endParaRPr sz="1500" u="none" strike="noStrike" cap="none"/>
                    </a:p>
                    <a:p>
                      <a:pPr marL="0" marR="0" lvl="0" indent="0" algn="r" rtl="0">
                        <a:lnSpc>
                          <a:spcPct val="100000"/>
                        </a:lnSpc>
                        <a:spcBef>
                          <a:spcPts val="0"/>
                        </a:spcBef>
                        <a:spcAft>
                          <a:spcPts val="0"/>
                        </a:spcAft>
                        <a:buClr>
                          <a:srgbClr val="000000"/>
                        </a:buClr>
                        <a:buSzPts val="1400"/>
                        <a:buFont typeface="Arial"/>
                        <a:buNone/>
                      </a:pPr>
                      <a:r>
                        <a:rPr lang="en-US" sz="1500" b="0" u="none" strike="noStrike" cap="none"/>
                        <a:t>Campus Life (students) or </a:t>
                      </a:r>
                      <a:endParaRPr sz="1500" u="none" strike="noStrike" cap="none"/>
                    </a:p>
                    <a:p>
                      <a:pPr marL="0" marR="0" lvl="0" indent="0" algn="r" rtl="0">
                        <a:lnSpc>
                          <a:spcPct val="100000"/>
                        </a:lnSpc>
                        <a:spcBef>
                          <a:spcPts val="0"/>
                        </a:spcBef>
                        <a:spcAft>
                          <a:spcPts val="0"/>
                        </a:spcAft>
                        <a:buClr>
                          <a:srgbClr val="000000"/>
                        </a:buClr>
                        <a:buSzPts val="1400"/>
                        <a:buFont typeface="Arial"/>
                        <a:buNone/>
                      </a:pPr>
                      <a:r>
                        <a:rPr lang="en-US" sz="1500" b="0" u="none" strike="noStrike" cap="none"/>
                        <a:t>Human Resources (faculty/staff)</a:t>
                      </a:r>
                      <a:endParaRPr sz="1500"/>
                    </a:p>
                  </a:txBody>
                  <a:tcPr marL="91450" marR="91450" marT="45725" marB="45725" anchor="ctr"/>
                </a:tc>
                <a:extLst>
                  <a:ext uri="{0D108BD9-81ED-4DB2-BD59-A6C34878D82A}">
                    <a16:rowId xmlns:a16="http://schemas.microsoft.com/office/drawing/2014/main" val="10001"/>
                  </a:ext>
                </a:extLst>
              </a:tr>
              <a:tr h="815775">
                <a:tc>
                  <a:txBody>
                    <a:bodyPr/>
                    <a:lstStyle/>
                    <a:p>
                      <a:pPr marL="0" marR="0" lvl="0" indent="0" algn="l" rtl="0">
                        <a:lnSpc>
                          <a:spcPct val="100000"/>
                        </a:lnSpc>
                        <a:spcBef>
                          <a:spcPts val="0"/>
                        </a:spcBef>
                        <a:spcAft>
                          <a:spcPts val="0"/>
                        </a:spcAft>
                        <a:buClr>
                          <a:srgbClr val="000000"/>
                        </a:buClr>
                        <a:buSzPts val="1400"/>
                        <a:buFont typeface="Arial"/>
                        <a:buNone/>
                      </a:pPr>
                      <a:r>
                        <a:rPr lang="en-US" sz="1500" b="0" u="none" strike="noStrike" cap="none"/>
                        <a:t>Complete student or faculty/staff training </a:t>
                      </a:r>
                      <a:endParaRPr sz="1500"/>
                    </a:p>
                    <a:p>
                      <a:pPr marL="0" marR="0" lvl="0" indent="0" algn="l" rtl="0">
                        <a:lnSpc>
                          <a:spcPct val="100000"/>
                        </a:lnSpc>
                        <a:spcBef>
                          <a:spcPts val="0"/>
                        </a:spcBef>
                        <a:spcAft>
                          <a:spcPts val="0"/>
                        </a:spcAft>
                        <a:buClr>
                          <a:srgbClr val="000000"/>
                        </a:buClr>
                        <a:buSzPts val="1400"/>
                        <a:buFont typeface="Arial"/>
                        <a:buNone/>
                      </a:pPr>
                      <a:r>
                        <a:rPr lang="en-US" sz="1500" b="0" u="none" strike="noStrike" cap="none"/>
                        <a:t>for COVID preparedness </a:t>
                      </a:r>
                      <a:endParaRPr sz="1500"/>
                    </a:p>
                    <a:p>
                      <a:pPr marL="0" marR="0" lvl="0" indent="0" algn="l" rtl="0">
                        <a:lnSpc>
                          <a:spcPct val="100000"/>
                        </a:lnSpc>
                        <a:spcBef>
                          <a:spcPts val="0"/>
                        </a:spcBef>
                        <a:spcAft>
                          <a:spcPts val="0"/>
                        </a:spcAft>
                        <a:buClr>
                          <a:srgbClr val="000000"/>
                        </a:buClr>
                        <a:buSzPts val="1400"/>
                        <a:buFont typeface="Arial"/>
                        <a:buNone/>
                      </a:pPr>
                      <a:r>
                        <a:rPr lang="en-US" sz="1500" b="0" u="none" strike="noStrike" cap="none"/>
                        <a:t>(Healthy Pant</a:t>
                      </a:r>
                      <a:r>
                        <a:rPr lang="en-US" sz="1500" u="none" strike="noStrike" cap="none"/>
                        <a:t>her Promise)</a:t>
                      </a:r>
                      <a:endParaRPr sz="1500" b="0" u="none" strike="noStrike" cap="none"/>
                    </a:p>
                  </a:txBody>
                  <a:tcPr marL="91450" marR="91450" marT="45725" marB="45725" anchor="ctr"/>
                </a:tc>
                <a:tc>
                  <a:txBody>
                    <a:bodyPr/>
                    <a:lstStyle/>
                    <a:p>
                      <a:pPr marL="0" marR="0" lvl="0" indent="0" algn="r" rtl="0">
                        <a:lnSpc>
                          <a:spcPct val="100000"/>
                        </a:lnSpc>
                        <a:spcBef>
                          <a:spcPts val="0"/>
                        </a:spcBef>
                        <a:spcAft>
                          <a:spcPts val="0"/>
                        </a:spcAft>
                        <a:buClr>
                          <a:srgbClr val="000000"/>
                        </a:buClr>
                        <a:buSzPts val="1400"/>
                        <a:buFont typeface="Arial"/>
                        <a:buNone/>
                      </a:pPr>
                      <a:r>
                        <a:rPr lang="en-US" sz="1500" b="0" u="none" strike="noStrike" cap="none"/>
                        <a:t>Check your symptoms daily before reporting to campus.  </a:t>
                      </a:r>
                      <a:endParaRPr sz="1500" b="0" u="none" strike="noStrike" cap="none"/>
                    </a:p>
                    <a:p>
                      <a:pPr marL="0" marR="0" lvl="0" indent="0" algn="r" rtl="0">
                        <a:lnSpc>
                          <a:spcPct val="100000"/>
                        </a:lnSpc>
                        <a:spcBef>
                          <a:spcPts val="0"/>
                        </a:spcBef>
                        <a:spcAft>
                          <a:spcPts val="0"/>
                        </a:spcAft>
                        <a:buClr>
                          <a:srgbClr val="000000"/>
                        </a:buClr>
                        <a:buSzPts val="1400"/>
                        <a:buFont typeface="Arial"/>
                        <a:buNone/>
                      </a:pPr>
                      <a:r>
                        <a:rPr lang="en-US" sz="1500" b="0" u="none" strike="noStrike" cap="none"/>
                        <a:t>Stay home if you are sick</a:t>
                      </a:r>
                      <a:endParaRPr sz="1500" b="0" u="none" strike="noStrike" cap="none"/>
                    </a:p>
                  </a:txBody>
                  <a:tcPr marL="91450" marR="91450" marT="45725" marB="45725" anchor="ctr"/>
                </a:tc>
                <a:extLst>
                  <a:ext uri="{0D108BD9-81ED-4DB2-BD59-A6C34878D82A}">
                    <a16:rowId xmlns:a16="http://schemas.microsoft.com/office/drawing/2014/main" val="10002"/>
                  </a:ext>
                </a:extLst>
              </a:tr>
              <a:tr h="723175">
                <a:tc>
                  <a:txBody>
                    <a:bodyPr/>
                    <a:lstStyle/>
                    <a:p>
                      <a:pPr marL="0" marR="0" lvl="0" indent="0" algn="l" rtl="0">
                        <a:lnSpc>
                          <a:spcPct val="100000"/>
                        </a:lnSpc>
                        <a:spcBef>
                          <a:spcPts val="0"/>
                        </a:spcBef>
                        <a:spcAft>
                          <a:spcPts val="0"/>
                        </a:spcAft>
                        <a:buClr>
                          <a:srgbClr val="000000"/>
                        </a:buClr>
                        <a:buSzPts val="1400"/>
                        <a:buFont typeface="Arial"/>
                        <a:buNone/>
                      </a:pPr>
                      <a:r>
                        <a:rPr lang="en-US" sz="1500" b="0" u="none" strike="noStrike" cap="none"/>
                        <a:t>Be kind and respectful to one another  </a:t>
                      </a:r>
                      <a:endParaRPr sz="1500" b="0" u="none" strike="noStrike" cap="none"/>
                    </a:p>
                  </a:txBody>
                  <a:tcPr marL="91450" marR="91450" marT="45725" marB="45725" anchor="ctr"/>
                </a:tc>
                <a:tc>
                  <a:txBody>
                    <a:bodyPr/>
                    <a:lstStyle/>
                    <a:p>
                      <a:pPr marL="0" marR="0" lvl="0" indent="0" algn="r" rtl="0">
                        <a:lnSpc>
                          <a:spcPct val="100000"/>
                        </a:lnSpc>
                        <a:spcBef>
                          <a:spcPts val="0"/>
                        </a:spcBef>
                        <a:spcAft>
                          <a:spcPts val="0"/>
                        </a:spcAft>
                        <a:buClr>
                          <a:srgbClr val="000000"/>
                        </a:buClr>
                        <a:buSzPts val="1400"/>
                        <a:buFont typeface="Arial"/>
                        <a:buNone/>
                      </a:pPr>
                      <a:r>
                        <a:rPr lang="en-US" sz="1500" b="0" u="none" strike="noStrike" cap="none"/>
                        <a:t>Limit travel and gathering in large groups</a:t>
                      </a:r>
                      <a:endParaRPr sz="1500" b="0" u="none" strike="noStrike" cap="none"/>
                    </a:p>
                  </a:txBody>
                  <a:tcPr marL="91450" marR="91450" marT="45725" marB="45725" anchor="ctr"/>
                </a:tc>
                <a:extLst>
                  <a:ext uri="{0D108BD9-81ED-4DB2-BD59-A6C34878D82A}">
                    <a16:rowId xmlns:a16="http://schemas.microsoft.com/office/drawing/2014/main" val="10003"/>
                  </a:ext>
                </a:extLst>
              </a:tr>
              <a:tr h="828550">
                <a:tc>
                  <a:txBody>
                    <a:bodyPr/>
                    <a:lstStyle/>
                    <a:p>
                      <a:pPr marL="0" marR="0" lvl="0" indent="0" algn="l" rtl="0">
                        <a:lnSpc>
                          <a:spcPct val="100000"/>
                        </a:lnSpc>
                        <a:spcBef>
                          <a:spcPts val="0"/>
                        </a:spcBef>
                        <a:spcAft>
                          <a:spcPts val="0"/>
                        </a:spcAft>
                        <a:buClr>
                          <a:srgbClr val="000000"/>
                        </a:buClr>
                        <a:buSzPts val="1400"/>
                        <a:buFont typeface="Arial"/>
                        <a:buNone/>
                      </a:pPr>
                      <a:r>
                        <a:rPr lang="en-US" sz="1500" b="0" u="none" strike="noStrike" cap="none"/>
                        <a:t>Replace handshakes with head nods </a:t>
                      </a:r>
                      <a:endParaRPr sz="1500" b="0" u="none" strike="noStrike" cap="none"/>
                    </a:p>
                    <a:p>
                      <a:pPr marL="0" marR="0" lvl="0" indent="0" algn="l" rtl="0">
                        <a:lnSpc>
                          <a:spcPct val="100000"/>
                        </a:lnSpc>
                        <a:spcBef>
                          <a:spcPts val="0"/>
                        </a:spcBef>
                        <a:spcAft>
                          <a:spcPts val="0"/>
                        </a:spcAft>
                        <a:buClr>
                          <a:srgbClr val="000000"/>
                        </a:buClr>
                        <a:buSzPts val="1400"/>
                        <a:buFont typeface="Arial"/>
                        <a:buNone/>
                      </a:pPr>
                      <a:r>
                        <a:rPr lang="en-US" sz="1500" b="0" u="none" strike="noStrike" cap="none"/>
                        <a:t>and waves.</a:t>
                      </a:r>
                      <a:endParaRPr sz="1500" u="none" strike="noStrike" cap="none"/>
                    </a:p>
                  </a:txBody>
                  <a:tcPr marL="91450" marR="91450" marT="45725" marB="45725" anchor="ctr"/>
                </a:tc>
                <a:tc>
                  <a:txBody>
                    <a:bodyPr/>
                    <a:lstStyle/>
                    <a:p>
                      <a:pPr marL="0" marR="0" lvl="0" indent="0" algn="r" rtl="0">
                        <a:lnSpc>
                          <a:spcPct val="100000"/>
                        </a:lnSpc>
                        <a:spcBef>
                          <a:spcPts val="0"/>
                        </a:spcBef>
                        <a:spcAft>
                          <a:spcPts val="0"/>
                        </a:spcAft>
                        <a:buClr>
                          <a:srgbClr val="000000"/>
                        </a:buClr>
                        <a:buSzPts val="1400"/>
                        <a:buFont typeface="Arial"/>
                        <a:buNone/>
                      </a:pPr>
                      <a:r>
                        <a:rPr lang="en-US" sz="1500" b="0" u="none" strike="noStrike" cap="none"/>
                        <a:t>Avoid using others’ phones, desks, offices </a:t>
                      </a:r>
                      <a:endParaRPr sz="1500" b="0" u="none" strike="noStrike" cap="none"/>
                    </a:p>
                    <a:p>
                      <a:pPr marL="0" marR="0" lvl="0" indent="0" algn="r" rtl="0">
                        <a:lnSpc>
                          <a:spcPct val="100000"/>
                        </a:lnSpc>
                        <a:spcBef>
                          <a:spcPts val="0"/>
                        </a:spcBef>
                        <a:spcAft>
                          <a:spcPts val="0"/>
                        </a:spcAft>
                        <a:buClr>
                          <a:srgbClr val="000000"/>
                        </a:buClr>
                        <a:buSzPts val="1400"/>
                        <a:buFont typeface="Arial"/>
                        <a:buNone/>
                      </a:pPr>
                      <a:r>
                        <a:rPr lang="en-US" sz="1500" b="0" u="none" strike="noStrike" cap="none"/>
                        <a:t>or other work tools and equipment.</a:t>
                      </a:r>
                      <a:endParaRPr sz="1500" u="none" strike="noStrike" cap="none"/>
                    </a:p>
                  </a:txBody>
                  <a:tcPr marL="91450" marR="91450" marT="45725" marB="45725" anchor="ctr"/>
                </a:tc>
                <a:extLst>
                  <a:ext uri="{0D108BD9-81ED-4DB2-BD59-A6C34878D82A}">
                    <a16:rowId xmlns:a16="http://schemas.microsoft.com/office/drawing/2014/main" val="10004"/>
                  </a:ext>
                </a:extLst>
              </a:tr>
            </a:tbl>
          </a:graphicData>
        </a:graphic>
      </p:graphicFrame>
      <p:pic>
        <p:nvPicPr>
          <p:cNvPr id="113" name="Google Shape;113;p13"/>
          <p:cNvPicPr preferRelativeResize="0"/>
          <p:nvPr/>
        </p:nvPicPr>
        <p:blipFill rotWithShape="1">
          <a:blip r:embed="rId4">
            <a:alphaModFix/>
          </a:blip>
          <a:srcRect/>
          <a:stretch/>
        </p:blipFill>
        <p:spPr>
          <a:xfrm>
            <a:off x="10160968" y="3317875"/>
            <a:ext cx="2024047" cy="2145978"/>
          </a:xfrm>
          <a:prstGeom prst="rect">
            <a:avLst/>
          </a:prstGeom>
          <a:noFill/>
          <a:ln>
            <a:noFill/>
          </a:ln>
        </p:spPr>
      </p:pic>
      <p:pic>
        <p:nvPicPr>
          <p:cNvPr id="114" name="Google Shape;114;p13"/>
          <p:cNvPicPr preferRelativeResize="0"/>
          <p:nvPr/>
        </p:nvPicPr>
        <p:blipFill rotWithShape="1">
          <a:blip r:embed="rId5">
            <a:alphaModFix/>
          </a:blip>
          <a:srcRect/>
          <a:stretch/>
        </p:blipFill>
        <p:spPr>
          <a:xfrm>
            <a:off x="9985508" y="634360"/>
            <a:ext cx="2450061" cy="2578740"/>
          </a:xfrm>
          <a:prstGeom prst="rect">
            <a:avLst/>
          </a:prstGeom>
          <a:noFill/>
          <a:ln>
            <a:noFill/>
          </a:ln>
        </p:spPr>
      </p:pic>
      <p:graphicFrame>
        <p:nvGraphicFramePr>
          <p:cNvPr id="115" name="Google Shape;115;p13"/>
          <p:cNvGraphicFramePr/>
          <p:nvPr/>
        </p:nvGraphicFramePr>
        <p:xfrm>
          <a:off x="2254669" y="4718061"/>
          <a:ext cx="7730825" cy="1326375"/>
        </p:xfrm>
        <a:graphic>
          <a:graphicData uri="http://schemas.openxmlformats.org/drawingml/2006/table">
            <a:tbl>
              <a:tblPr firstRow="1" bandRow="1">
                <a:noFill/>
                <a:tableStyleId>{E883E3C4-4CB4-4FEF-8EF3-68D157A2595F}</a:tableStyleId>
              </a:tblPr>
              <a:tblGrid>
                <a:gridCol w="7730825">
                  <a:extLst>
                    <a:ext uri="{9D8B030D-6E8A-4147-A177-3AD203B41FA5}">
                      <a16:colId xmlns:a16="http://schemas.microsoft.com/office/drawing/2014/main" val="20000"/>
                    </a:ext>
                  </a:extLst>
                </a:gridCol>
              </a:tblGrid>
              <a:tr h="410475">
                <a:tc>
                  <a:txBody>
                    <a:bodyPr/>
                    <a:lstStyle/>
                    <a:p>
                      <a:pPr marL="0" marR="0" lvl="0" indent="0" algn="ctr" rtl="0">
                        <a:lnSpc>
                          <a:spcPct val="100000"/>
                        </a:lnSpc>
                        <a:spcBef>
                          <a:spcPts val="0"/>
                        </a:spcBef>
                        <a:spcAft>
                          <a:spcPts val="0"/>
                        </a:spcAft>
                        <a:buClr>
                          <a:srgbClr val="000000"/>
                        </a:buClr>
                        <a:buSzPts val="1800"/>
                        <a:buFont typeface="Arial"/>
                        <a:buNone/>
                      </a:pPr>
                      <a:r>
                        <a:rPr lang="en-US" sz="2000" u="none" strike="noStrike" cap="none"/>
                        <a:t>What you are strongly encouraged to do</a:t>
                      </a:r>
                      <a:endParaRPr sz="2000" u="none" strike="noStrike" cap="none"/>
                    </a:p>
                  </a:txBody>
                  <a:tcPr marL="91450" marR="91450" marT="45725" marB="45725"/>
                </a:tc>
                <a:extLst>
                  <a:ext uri="{0D108BD9-81ED-4DB2-BD59-A6C34878D82A}">
                    <a16:rowId xmlns:a16="http://schemas.microsoft.com/office/drawing/2014/main" val="10000"/>
                  </a:ext>
                </a:extLst>
              </a:tr>
              <a:tr h="915900">
                <a:tc>
                  <a:txBody>
                    <a:bodyPr/>
                    <a:lstStyle/>
                    <a:p>
                      <a:pPr marL="0" marR="0" lvl="0" indent="0" algn="ctr" rtl="0">
                        <a:lnSpc>
                          <a:spcPct val="100000"/>
                        </a:lnSpc>
                        <a:spcBef>
                          <a:spcPts val="0"/>
                        </a:spcBef>
                        <a:spcAft>
                          <a:spcPts val="0"/>
                        </a:spcAft>
                        <a:buClr>
                          <a:srgbClr val="000000"/>
                        </a:buClr>
                        <a:buSzPts val="1400"/>
                        <a:buFont typeface="Arial"/>
                        <a:buNone/>
                      </a:pPr>
                      <a:r>
                        <a:rPr lang="en-US" sz="1500" b="0" u="none" strike="noStrike" cap="none"/>
                        <a:t>Seek out a COVID-19 vaccination </a:t>
                      </a:r>
                      <a:endParaRPr sz="1500" b="0" u="none" strike="noStrike" cap="none"/>
                    </a:p>
                  </a:txBody>
                  <a:tcPr marL="91450" marR="91450" marT="45725" marB="45725"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19"/>
        <p:cNvGrpSpPr/>
        <p:nvPr/>
      </p:nvGrpSpPr>
      <p:grpSpPr>
        <a:xfrm>
          <a:off x="0" y="0"/>
          <a:ext cx="0" cy="0"/>
          <a:chOff x="0" y="0"/>
          <a:chExt cx="0" cy="0"/>
        </a:xfrm>
      </p:grpSpPr>
      <p:sp>
        <p:nvSpPr>
          <p:cNvPr id="120" name="Google Shape;120;p14"/>
          <p:cNvSpPr/>
          <p:nvPr/>
        </p:nvSpPr>
        <p:spPr>
          <a:xfrm>
            <a:off x="0" y="6400800"/>
            <a:ext cx="12189460" cy="457200"/>
          </a:xfrm>
          <a:custGeom>
            <a:avLst/>
            <a:gdLst/>
            <a:ahLst/>
            <a:cxnLst/>
            <a:rect l="l" t="t" r="r" b="b"/>
            <a:pathLst>
              <a:path w="12189460" h="457200" extrusionOk="0">
                <a:moveTo>
                  <a:pt x="0" y="457200"/>
                </a:moveTo>
                <a:lnTo>
                  <a:pt x="12188952" y="457200"/>
                </a:lnTo>
                <a:lnTo>
                  <a:pt x="12188952" y="0"/>
                </a:lnTo>
                <a:lnTo>
                  <a:pt x="0" y="0"/>
                </a:lnTo>
                <a:lnTo>
                  <a:pt x="0" y="4572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1" name="Google Shape;121;p14"/>
          <p:cNvSpPr txBox="1">
            <a:spLocks noGrp="1"/>
          </p:cNvSpPr>
          <p:nvPr>
            <p:ph type="title"/>
          </p:nvPr>
        </p:nvSpPr>
        <p:spPr>
          <a:xfrm>
            <a:off x="830072" y="683744"/>
            <a:ext cx="9990328"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a:t>Key Strategies for Faculty and Staff</a:t>
            </a:r>
            <a:endParaRPr/>
          </a:p>
        </p:txBody>
      </p:sp>
      <p:sp>
        <p:nvSpPr>
          <p:cNvPr id="122" name="Google Shape;122;p14"/>
          <p:cNvSpPr txBox="1"/>
          <p:nvPr/>
        </p:nvSpPr>
        <p:spPr>
          <a:xfrm>
            <a:off x="830072" y="1572114"/>
            <a:ext cx="10383520" cy="3785652"/>
          </a:xfrm>
          <a:prstGeom prst="rect">
            <a:avLst/>
          </a:prstGeom>
          <a:noFill/>
          <a:ln>
            <a:noFill/>
          </a:ln>
        </p:spPr>
        <p:txBody>
          <a:bodyPr spcFirstLastPara="1" wrap="square" lIns="0" tIns="12700" rIns="0" bIns="0" anchor="t" anchorCtr="0">
            <a:noAutofit/>
          </a:bodyPr>
          <a:lstStyle/>
          <a:p>
            <a:pPr marL="412750" marR="0" lvl="0" indent="-400050" algn="l" rtl="0">
              <a:lnSpc>
                <a:spcPct val="118499"/>
              </a:lnSpc>
              <a:spcBef>
                <a:spcPts val="0"/>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Incrementally bring faculty and staff back to work on campus, continuing to use remote work and/or rotating schedules where mutually effective</a:t>
            </a:r>
            <a:endParaRPr sz="1200" b="0" i="0" u="none" strike="noStrike" cap="none">
              <a:solidFill>
                <a:schemeClr val="dk1"/>
              </a:solidFill>
              <a:latin typeface="Arial"/>
              <a:ea typeface="Arial"/>
              <a:cs typeface="Arial"/>
              <a:sym typeface="Arial"/>
            </a:endParaRPr>
          </a:p>
          <a:p>
            <a:pPr marL="412750" marR="802005" lvl="0" indent="-400050" algn="l" rtl="0">
              <a:lnSpc>
                <a:spcPct val="100000"/>
              </a:lnSpc>
              <a:spcBef>
                <a:spcPts val="395"/>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Continue and expand innovative work practices developed during the onset of the  pandemic</a:t>
            </a:r>
            <a:endParaRPr sz="1800" b="0" i="0" u="none" strike="noStrike" cap="none">
              <a:solidFill>
                <a:schemeClr val="dk1"/>
              </a:solidFill>
              <a:latin typeface="Arial"/>
              <a:ea typeface="Arial"/>
              <a:cs typeface="Arial"/>
              <a:sym typeface="Arial"/>
            </a:endParaRPr>
          </a:p>
          <a:p>
            <a:pPr marL="641350" marR="0" lvl="1" indent="-229234" algn="l" rtl="0">
              <a:lnSpc>
                <a:spcPct val="116470"/>
              </a:lnSpc>
              <a:spcBef>
                <a:spcPts val="0"/>
              </a:spcBef>
              <a:spcAft>
                <a:spcPts val="0"/>
              </a:spcAft>
              <a:buClr>
                <a:schemeClr val="dk1"/>
              </a:buClr>
              <a:buSzPts val="1700"/>
              <a:buFont typeface="Arial"/>
              <a:buChar char="•"/>
            </a:pPr>
            <a:r>
              <a:rPr lang="en-US" sz="1600" b="0" i="0" u="none" strike="noStrike" cap="none">
                <a:solidFill>
                  <a:schemeClr val="dk1"/>
                </a:solidFill>
                <a:latin typeface="Arial"/>
                <a:ea typeface="Arial"/>
                <a:cs typeface="Arial"/>
                <a:sym typeface="Arial"/>
              </a:rPr>
              <a:t>Explore best practices learned during remote work for continued application</a:t>
            </a:r>
            <a:endParaRPr sz="1600" b="0" i="0" u="none" strike="noStrike" cap="none">
              <a:solidFill>
                <a:schemeClr val="dk1"/>
              </a:solidFill>
              <a:latin typeface="Arial"/>
              <a:ea typeface="Arial"/>
              <a:cs typeface="Arial"/>
              <a:sym typeface="Arial"/>
            </a:endParaRPr>
          </a:p>
          <a:p>
            <a:pPr marL="641350" marR="0" lvl="1" indent="-229234" algn="l" rtl="0">
              <a:lnSpc>
                <a:spcPct val="100000"/>
              </a:lnSpc>
              <a:spcBef>
                <a:spcPts val="0"/>
              </a:spcBef>
              <a:spcAft>
                <a:spcPts val="0"/>
              </a:spcAft>
              <a:buClr>
                <a:schemeClr val="dk1"/>
              </a:buClr>
              <a:buSzPts val="1700"/>
              <a:buFont typeface="Arial"/>
              <a:buChar char="•"/>
            </a:pPr>
            <a:r>
              <a:rPr lang="en-US" sz="1600" b="0" i="0" u="none" strike="noStrike" cap="none">
                <a:solidFill>
                  <a:schemeClr val="dk1"/>
                </a:solidFill>
                <a:latin typeface="Arial"/>
                <a:ea typeface="Arial"/>
                <a:cs typeface="Arial"/>
                <a:sym typeface="Arial"/>
              </a:rPr>
              <a:t>Conduct meetings virtually, even when working on campus</a:t>
            </a:r>
            <a:endParaRPr sz="1200" b="0" i="0" u="none" strike="noStrike" cap="none">
              <a:solidFill>
                <a:schemeClr val="dk1"/>
              </a:solidFill>
              <a:latin typeface="Arial"/>
              <a:ea typeface="Arial"/>
              <a:cs typeface="Arial"/>
              <a:sym typeface="Arial"/>
            </a:endParaRPr>
          </a:p>
          <a:p>
            <a:pPr marL="641350" marR="0" lvl="1" indent="-229234" algn="l" rtl="0">
              <a:lnSpc>
                <a:spcPct val="100000"/>
              </a:lnSpc>
              <a:spcBef>
                <a:spcPts val="0"/>
              </a:spcBef>
              <a:spcAft>
                <a:spcPts val="0"/>
              </a:spcAft>
              <a:buClr>
                <a:schemeClr val="dk1"/>
              </a:buClr>
              <a:buSzPts val="1700"/>
              <a:buFont typeface="Arial"/>
              <a:buChar char="•"/>
            </a:pPr>
            <a:r>
              <a:rPr lang="en-US" sz="1600" b="0" i="0" u="none" strike="noStrike" cap="none">
                <a:solidFill>
                  <a:schemeClr val="dk1"/>
                </a:solidFill>
                <a:latin typeface="Arial"/>
                <a:ea typeface="Arial"/>
                <a:cs typeface="Arial"/>
                <a:sym typeface="Arial"/>
              </a:rPr>
              <a:t>Limit travel</a:t>
            </a:r>
            <a:endParaRPr sz="1200" b="0" i="0" u="none" strike="noStrike" cap="none">
              <a:solidFill>
                <a:schemeClr val="dk1"/>
              </a:solidFill>
              <a:latin typeface="Arial"/>
              <a:ea typeface="Arial"/>
              <a:cs typeface="Arial"/>
              <a:sym typeface="Arial"/>
            </a:endParaRPr>
          </a:p>
          <a:p>
            <a:pPr marL="412750" marR="0" lvl="0" indent="-400050" algn="l" rtl="0">
              <a:lnSpc>
                <a:spcPct val="100000"/>
              </a:lnSpc>
              <a:spcBef>
                <a:spcPts val="459"/>
              </a:spcBef>
              <a:spcAft>
                <a:spcPts val="0"/>
              </a:spcAft>
              <a:buClr>
                <a:schemeClr val="dk1"/>
              </a:buClr>
              <a:buSzPts val="2000"/>
              <a:buFont typeface="Arial"/>
              <a:buAutoNum type="arabicPeriod"/>
            </a:pPr>
            <a:r>
              <a:rPr lang="en-US" sz="1800" b="0" i="0" u="none" strike="noStrike" cap="none">
                <a:solidFill>
                  <a:schemeClr val="dk1"/>
                </a:solidFill>
                <a:latin typeface="Arial"/>
                <a:ea typeface="Arial"/>
                <a:cs typeface="Arial"/>
                <a:sym typeface="Arial"/>
              </a:rPr>
              <a:t>Monitor and institutionalize appropriate health and safety mitigation </a:t>
            </a:r>
            <a:endParaRPr sz="1800" b="0" i="0" u="none" strike="noStrike" cap="none">
              <a:solidFill>
                <a:schemeClr val="dk1"/>
              </a:solidFill>
              <a:latin typeface="Arial"/>
              <a:ea typeface="Arial"/>
              <a:cs typeface="Arial"/>
              <a:sym typeface="Arial"/>
            </a:endParaRPr>
          </a:p>
        </p:txBody>
      </p:sp>
      <p:pic>
        <p:nvPicPr>
          <p:cNvPr id="123" name="Google Shape;123;p14"/>
          <p:cNvPicPr preferRelativeResize="0"/>
          <p:nvPr/>
        </p:nvPicPr>
        <p:blipFill rotWithShape="1">
          <a:blip r:embed="rId3">
            <a:alphaModFix/>
          </a:blip>
          <a:srcRect/>
          <a:stretch/>
        </p:blipFill>
        <p:spPr>
          <a:xfrm>
            <a:off x="457200" y="5638800"/>
            <a:ext cx="2743200" cy="576303"/>
          </a:xfrm>
          <a:prstGeom prst="rect">
            <a:avLst/>
          </a:prstGeom>
          <a:noFill/>
          <a:ln>
            <a:noFill/>
          </a:ln>
        </p:spPr>
      </p:pic>
      <p:sp>
        <p:nvSpPr>
          <p:cNvPr id="124" name="Google Shape;124;p14"/>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8</a:t>
            </a:fld>
            <a:endParaRPr/>
          </a:p>
        </p:txBody>
      </p:sp>
      <p:sp>
        <p:nvSpPr>
          <p:cNvPr id="125" name="Google Shape;125;p14"/>
          <p:cNvSpPr txBox="1"/>
          <p:nvPr/>
        </p:nvSpPr>
        <p:spPr>
          <a:xfrm>
            <a:off x="4089861" y="4677624"/>
            <a:ext cx="6991909" cy="865839"/>
          </a:xfrm>
          <a:prstGeom prst="rect">
            <a:avLst/>
          </a:prstGeom>
          <a:solidFill>
            <a:srgbClr val="C7C9C8"/>
          </a:solidFill>
          <a:ln>
            <a:noFill/>
          </a:ln>
        </p:spPr>
        <p:txBody>
          <a:bodyPr spcFirstLastPara="1" wrap="square" lIns="0" tIns="3175" rIns="0" bIns="0" anchor="t" anchorCtr="0">
            <a:noAutofit/>
          </a:bodyPr>
          <a:lstStyle/>
          <a:p>
            <a:pPr marL="306070" marR="434340" lvl="0" indent="0" algn="l" rtl="0">
              <a:lnSpc>
                <a:spcPct val="100000"/>
              </a:lnSpc>
              <a:spcBef>
                <a:spcPts val="0"/>
              </a:spcBef>
              <a:spcAft>
                <a:spcPts val="0"/>
              </a:spcAft>
              <a:buClr>
                <a:srgbClr val="000000"/>
              </a:buClr>
              <a:buSzPts val="2000"/>
              <a:buFont typeface="Arial"/>
              <a:buNone/>
            </a:pPr>
            <a:r>
              <a:rPr lang="en-US" sz="1800" b="0" i="1" u="none" strike="noStrike" cap="none">
                <a:solidFill>
                  <a:schemeClr val="dk1"/>
                </a:solidFill>
                <a:latin typeface="Arial"/>
                <a:ea typeface="Arial"/>
                <a:cs typeface="Arial"/>
                <a:sym typeface="Arial"/>
              </a:rPr>
              <a:t>The phases in the next slides will be used to help guide our incremental return to campus and provide a flexible approach if adjustments need to be made.</a:t>
            </a:r>
            <a:endParaRPr sz="1800" b="0" i="1"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5"/>
          <p:cNvSpPr/>
          <p:nvPr/>
        </p:nvSpPr>
        <p:spPr>
          <a:xfrm>
            <a:off x="301752" y="0"/>
            <a:ext cx="11884660" cy="6858000"/>
          </a:xfrm>
          <a:custGeom>
            <a:avLst/>
            <a:gdLst/>
            <a:ahLst/>
            <a:cxnLst/>
            <a:rect l="l" t="t" r="r" b="b"/>
            <a:pathLst>
              <a:path w="11884660" h="6858000" extrusionOk="0">
                <a:moveTo>
                  <a:pt x="0" y="6858000"/>
                </a:moveTo>
                <a:lnTo>
                  <a:pt x="11884571" y="6858000"/>
                </a:lnTo>
                <a:lnTo>
                  <a:pt x="11884571" y="0"/>
                </a:lnTo>
                <a:lnTo>
                  <a:pt x="0" y="0"/>
                </a:lnTo>
                <a:lnTo>
                  <a:pt x="0" y="6858000"/>
                </a:lnTo>
                <a:close/>
              </a:path>
            </a:pathLst>
          </a:custGeom>
          <a:solidFill>
            <a:srgbClr val="F8F8F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1" name="Google Shape;131;p15"/>
          <p:cNvSpPr txBox="1">
            <a:spLocks noGrp="1"/>
          </p:cNvSpPr>
          <p:nvPr>
            <p:ph type="title"/>
          </p:nvPr>
        </p:nvSpPr>
        <p:spPr>
          <a:xfrm>
            <a:off x="645071" y="205158"/>
            <a:ext cx="2970965" cy="421640"/>
          </a:xfrm>
          <a:prstGeom prst="rect">
            <a:avLst/>
          </a:prstGeom>
          <a:noFill/>
          <a:ln>
            <a:noFill/>
          </a:ln>
        </p:spPr>
        <p:txBody>
          <a:bodyPr spcFirstLastPara="1" wrap="square" lIns="0" tIns="12700" rIns="0" bIns="0" anchor="t" anchorCtr="0">
            <a:noAutofit/>
          </a:bodyPr>
          <a:lstStyle/>
          <a:p>
            <a:pPr marL="12700" lvl="0" indent="0" algn="l" rtl="0">
              <a:lnSpc>
                <a:spcPct val="100000"/>
              </a:lnSpc>
              <a:spcBef>
                <a:spcPts val="0"/>
              </a:spcBef>
              <a:spcAft>
                <a:spcPts val="0"/>
              </a:spcAft>
              <a:buSzPts val="1400"/>
              <a:buNone/>
            </a:pPr>
            <a:r>
              <a:rPr lang="en-US" dirty="0"/>
              <a:t>PHASE FOUR-A:</a:t>
            </a:r>
            <a:endParaRPr dirty="0"/>
          </a:p>
        </p:txBody>
      </p:sp>
      <p:sp>
        <p:nvSpPr>
          <p:cNvPr id="132" name="Google Shape;132;p15"/>
          <p:cNvSpPr txBox="1"/>
          <p:nvPr/>
        </p:nvSpPr>
        <p:spPr>
          <a:xfrm>
            <a:off x="645071" y="626798"/>
            <a:ext cx="10880090" cy="52832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dirty="0">
                <a:solidFill>
                  <a:schemeClr val="dk1"/>
                </a:solidFill>
                <a:latin typeface="Arial"/>
                <a:ea typeface="Arial"/>
                <a:cs typeface="Arial"/>
                <a:sym typeface="Arial"/>
              </a:rPr>
              <a:t>In coordination with guidance from CDC and State Officials, the University will determine when to transition to the next phase by monitoring for a decline in cases, or absence of  a rebound, of Covid-19 along with an evaluation of the case severity, regional vaccination rates and local concerns such as health care capabilities based on region. Separately the University may decide  to transition to another phase due to Campus specific concerns such as a localized outbreak or hotspot.</a:t>
            </a:r>
            <a:endParaRPr sz="1100" b="0" i="0" u="none" strike="noStrike" cap="none" dirty="0">
              <a:solidFill>
                <a:schemeClr val="dk1"/>
              </a:solidFill>
              <a:latin typeface="Arial"/>
              <a:ea typeface="Arial"/>
              <a:cs typeface="Arial"/>
              <a:sym typeface="Arial"/>
            </a:endParaRPr>
          </a:p>
        </p:txBody>
      </p:sp>
      <p:sp>
        <p:nvSpPr>
          <p:cNvPr id="133" name="Google Shape;133;p15"/>
          <p:cNvSpPr/>
          <p:nvPr/>
        </p:nvSpPr>
        <p:spPr>
          <a:xfrm>
            <a:off x="0" y="0"/>
            <a:ext cx="302260" cy="6858000"/>
          </a:xfrm>
          <a:custGeom>
            <a:avLst/>
            <a:gdLst/>
            <a:ahLst/>
            <a:cxnLst/>
            <a:rect l="l" t="t" r="r" b="b"/>
            <a:pathLst>
              <a:path w="302260" h="6858000" extrusionOk="0">
                <a:moveTo>
                  <a:pt x="0" y="6858000"/>
                </a:moveTo>
                <a:lnTo>
                  <a:pt x="301752" y="6858000"/>
                </a:lnTo>
                <a:lnTo>
                  <a:pt x="301752" y="0"/>
                </a:lnTo>
                <a:lnTo>
                  <a:pt x="0" y="0"/>
                </a:lnTo>
                <a:lnTo>
                  <a:pt x="0" y="6858000"/>
                </a:lnTo>
                <a:close/>
              </a:path>
            </a:pathLst>
          </a:custGeom>
          <a:solidFill>
            <a:srgbClr val="E5251A"/>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aphicFrame>
        <p:nvGraphicFramePr>
          <p:cNvPr id="134" name="Google Shape;134;p15"/>
          <p:cNvGraphicFramePr/>
          <p:nvPr>
            <p:extLst>
              <p:ext uri="{D42A27DB-BD31-4B8C-83A1-F6EECF244321}">
                <p14:modId xmlns:p14="http://schemas.microsoft.com/office/powerpoint/2010/main" val="1685030829"/>
              </p:ext>
            </p:extLst>
          </p:nvPr>
        </p:nvGraphicFramePr>
        <p:xfrm>
          <a:off x="652473" y="1216391"/>
          <a:ext cx="11183725" cy="5510000"/>
        </p:xfrm>
        <a:graphic>
          <a:graphicData uri="http://schemas.openxmlformats.org/drawingml/2006/table">
            <a:tbl>
              <a:tblPr firstRow="1" bandRow="1">
                <a:noFill/>
                <a:tableStyleId>{3455592A-A7D7-454A-A6C2-5172D083D84A}</a:tableStyleId>
              </a:tblPr>
              <a:tblGrid>
                <a:gridCol w="983725">
                  <a:extLst>
                    <a:ext uri="{9D8B030D-6E8A-4147-A177-3AD203B41FA5}">
                      <a16:colId xmlns:a16="http://schemas.microsoft.com/office/drawing/2014/main" val="20000"/>
                    </a:ext>
                  </a:extLst>
                </a:gridCol>
                <a:gridCol w="1359200">
                  <a:extLst>
                    <a:ext uri="{9D8B030D-6E8A-4147-A177-3AD203B41FA5}">
                      <a16:colId xmlns:a16="http://schemas.microsoft.com/office/drawing/2014/main" val="20001"/>
                    </a:ext>
                  </a:extLst>
                </a:gridCol>
                <a:gridCol w="1442350">
                  <a:extLst>
                    <a:ext uri="{9D8B030D-6E8A-4147-A177-3AD203B41FA5}">
                      <a16:colId xmlns:a16="http://schemas.microsoft.com/office/drawing/2014/main" val="20002"/>
                    </a:ext>
                  </a:extLst>
                </a:gridCol>
                <a:gridCol w="1442350">
                  <a:extLst>
                    <a:ext uri="{9D8B030D-6E8A-4147-A177-3AD203B41FA5}">
                      <a16:colId xmlns:a16="http://schemas.microsoft.com/office/drawing/2014/main" val="20003"/>
                    </a:ext>
                  </a:extLst>
                </a:gridCol>
                <a:gridCol w="144235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602300">
                  <a:extLst>
                    <a:ext uri="{9D8B030D-6E8A-4147-A177-3AD203B41FA5}">
                      <a16:colId xmlns:a16="http://schemas.microsoft.com/office/drawing/2014/main" val="20006"/>
                    </a:ext>
                  </a:extLst>
                </a:gridCol>
                <a:gridCol w="1539850">
                  <a:extLst>
                    <a:ext uri="{9D8B030D-6E8A-4147-A177-3AD203B41FA5}">
                      <a16:colId xmlns:a16="http://schemas.microsoft.com/office/drawing/2014/main" val="20007"/>
                    </a:ext>
                  </a:extLst>
                </a:gridCol>
              </a:tblGrid>
              <a:tr h="1003300">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In-Seat Classes?</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4699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Residence Halls and  Dining Services?</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111125"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Return of Full Work  Force?</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Athletics?</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Large Gatherings?  </a:t>
                      </a:r>
                      <a:r>
                        <a:rPr lang="en-US" sz="1050" b="0" u="none" strike="noStrike" cap="none">
                          <a:latin typeface="Arial"/>
                          <a:ea typeface="Arial"/>
                          <a:cs typeface="Arial"/>
                          <a:sym typeface="Arial"/>
                        </a:rPr>
                        <a:t>(DavenFest,  Graduation and  Academic and  Sporting Events)</a:t>
                      </a:r>
                      <a:endParaRPr sz="1400" u="none" strike="noStrike" cap="none"/>
                    </a:p>
                    <a:p>
                      <a:pPr marL="50165" marR="0" lvl="0" indent="0" algn="l" rtl="0">
                        <a:lnSpc>
                          <a:spcPct val="100000"/>
                        </a:lnSpc>
                        <a:spcBef>
                          <a:spcPts val="0"/>
                        </a:spcBef>
                        <a:spcAft>
                          <a:spcPts val="0"/>
                        </a:spcAft>
                        <a:buClr>
                          <a:srgbClr val="000000"/>
                        </a:buClr>
                        <a:buSzPts val="1100"/>
                        <a:buFont typeface="Arial"/>
                        <a:buNone/>
                      </a:pPr>
                      <a:endParaRPr sz="11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800" marR="548005"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Camps,  Conferences  and Outside</a:t>
                      </a:r>
                      <a:endParaRPr sz="1200" u="none" strike="noStrike" cap="none">
                        <a:latin typeface="Arial"/>
                        <a:ea typeface="Arial"/>
                        <a:cs typeface="Arial"/>
                        <a:sym typeface="Arial"/>
                      </a:endParaRPr>
                    </a:p>
                    <a:p>
                      <a:pPr marL="50800" marR="46355"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Organizations Using  Facilities?</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tc>
                  <a:txBody>
                    <a:bodyPr/>
                    <a:lstStyle/>
                    <a:p>
                      <a:pPr marL="50165" marR="331470" lvl="0" indent="0" algn="l" rtl="0">
                        <a:lnSpc>
                          <a:spcPct val="100000"/>
                        </a:lnSpc>
                        <a:spcBef>
                          <a:spcPts val="0"/>
                        </a:spcBef>
                        <a:spcAft>
                          <a:spcPts val="0"/>
                        </a:spcAft>
                        <a:buClr>
                          <a:srgbClr val="000000"/>
                        </a:buClr>
                        <a:buSzPts val="1100"/>
                        <a:buFont typeface="Arial"/>
                        <a:buNone/>
                      </a:pPr>
                      <a:r>
                        <a:rPr lang="en-US" sz="1200" b="1" u="none" strike="noStrike" cap="none">
                          <a:latin typeface="Arial"/>
                          <a:ea typeface="Arial"/>
                          <a:cs typeface="Arial"/>
                          <a:sym typeface="Arial"/>
                        </a:rPr>
                        <a:t>Other Academic  Adjustments?</a:t>
                      </a:r>
                      <a:endParaRPr sz="1200" u="none" strike="noStrike" cap="none">
                        <a:latin typeface="Arial"/>
                        <a:ea typeface="Arial"/>
                        <a:cs typeface="Arial"/>
                        <a:sym typeface="Arial"/>
                      </a:endParaRPr>
                    </a:p>
                  </a:txBody>
                  <a:tcPr marL="0" marR="0" marT="127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8F8F8"/>
                    </a:solidFill>
                  </a:tcPr>
                </a:tc>
                <a:extLst>
                  <a:ext uri="{0D108BD9-81ED-4DB2-BD59-A6C34878D82A}">
                    <a16:rowId xmlns:a16="http://schemas.microsoft.com/office/drawing/2014/main" val="10000"/>
                  </a:ext>
                </a:extLst>
              </a:tr>
              <a:tr h="191775">
                <a:tc>
                  <a:txBody>
                    <a:bodyPr/>
                    <a:lstStyle/>
                    <a:p>
                      <a:pPr marL="50800" marR="0" lvl="0" indent="0" algn="l"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Yes</a:t>
                      </a:r>
                      <a:endParaRPr sz="1200" u="none" strike="noStrike" cap="none">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80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Arial"/>
                          <a:ea typeface="Arial"/>
                          <a:cs typeface="Arial"/>
                          <a:sym typeface="Arial"/>
                        </a:rPr>
                        <a:t>X</a:t>
                      </a:r>
                      <a:endParaRPr sz="1200" u="none" strike="noStrike" cap="none">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extLst>
                  <a:ext uri="{0D108BD9-81ED-4DB2-BD59-A6C34878D82A}">
                    <a16:rowId xmlns:a16="http://schemas.microsoft.com/office/drawing/2014/main" val="10001"/>
                  </a:ext>
                </a:extLst>
              </a:tr>
              <a:tr h="191775">
                <a:tc>
                  <a:txBody>
                    <a:bodyPr/>
                    <a:lstStyle/>
                    <a:p>
                      <a:pPr marL="50800" marR="0" lvl="0" indent="0" algn="l"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No</a:t>
                      </a:r>
                      <a:endParaRPr sz="1200" u="none" strike="noStrike" cap="none">
                        <a:solidFill>
                          <a:schemeClr val="dk1"/>
                        </a:solidFill>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50"/>
                        <a:buFont typeface="Arial"/>
                        <a:buNone/>
                      </a:pPr>
                      <a:endParaRPr sz="1050" u="none" strike="noStrike" cap="none">
                        <a:solidFill>
                          <a:schemeClr val="dk1"/>
                        </a:solidFill>
                        <a:latin typeface="Arial"/>
                        <a:ea typeface="Arial"/>
                        <a:cs typeface="Arial"/>
                        <a:sym typeface="Arial"/>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0" lvl="0" indent="0" algn="ctr" rtl="0">
                        <a:lnSpc>
                          <a:spcPct val="100000"/>
                        </a:lnSpc>
                        <a:spcBef>
                          <a:spcPts val="0"/>
                        </a:spcBef>
                        <a:spcAft>
                          <a:spcPts val="0"/>
                        </a:spcAft>
                        <a:buClr>
                          <a:srgbClr val="000000"/>
                        </a:buClr>
                        <a:buSzPts val="1200"/>
                        <a:buFont typeface="Arial"/>
                        <a:buNone/>
                      </a:pPr>
                      <a:endParaRPr sz="1200"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extLst>
                  <a:ext uri="{0D108BD9-81ED-4DB2-BD59-A6C34878D82A}">
                    <a16:rowId xmlns:a16="http://schemas.microsoft.com/office/drawing/2014/main" val="10002"/>
                  </a:ext>
                </a:extLst>
              </a:tr>
              <a:tr h="191775">
                <a:tc>
                  <a:txBody>
                    <a:bodyPr/>
                    <a:lstStyle/>
                    <a:p>
                      <a:pPr marL="50800" marR="0" lvl="0" indent="0" algn="l"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Modified</a:t>
                      </a:r>
                      <a:endParaRPr sz="1200" u="none" strike="noStrike" cap="none">
                        <a:solidFill>
                          <a:schemeClr val="dk1"/>
                        </a:solidFill>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X</a:t>
                      </a:r>
                      <a:endParaRPr sz="1200"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165" marR="0" lvl="0" indent="0" algn="ctr"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X</a:t>
                      </a:r>
                      <a:endParaRPr sz="1200"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800" marR="0" lvl="0" indent="0" algn="ctr"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X</a:t>
                      </a:r>
                      <a:endParaRPr sz="1200"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800" marR="0" lvl="0" indent="0" algn="ctr"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X</a:t>
                      </a:r>
                      <a:endParaRPr sz="1200"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800" marR="0" lvl="0" indent="0" algn="ctr" rtl="0">
                        <a:lnSpc>
                          <a:spcPct val="100000"/>
                        </a:lnSpc>
                        <a:spcBef>
                          <a:spcPts val="0"/>
                        </a:spcBef>
                        <a:spcAft>
                          <a:spcPts val="0"/>
                        </a:spcAft>
                        <a:buClr>
                          <a:srgbClr val="000000"/>
                        </a:buClr>
                        <a:buSzPts val="1200"/>
                        <a:buFont typeface="Arial"/>
                        <a:buNone/>
                      </a:pPr>
                      <a:r>
                        <a:rPr lang="en-US" sz="1200" b="1">
                          <a:latin typeface="Arial"/>
                          <a:ea typeface="Arial"/>
                          <a:cs typeface="Arial"/>
                          <a:sym typeface="Arial"/>
                        </a:rPr>
                        <a:t>X</a:t>
                      </a:r>
                      <a:endParaRPr sz="1200" b="1" u="none" strike="noStrike" cap="none">
                        <a:solidFill>
                          <a:schemeClr val="dk1"/>
                        </a:solidFill>
                        <a:latin typeface="Arial"/>
                        <a:ea typeface="Arial"/>
                        <a:cs typeface="Arial"/>
                        <a:sym typeface="Arial"/>
                      </a:endParaRPr>
                    </a:p>
                  </a:txBody>
                  <a:tcPr marL="0" marR="0" marT="890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50800" lvl="0" indent="0" algn="ctr" rtl="0">
                        <a:spcBef>
                          <a:spcPts val="0"/>
                        </a:spcBef>
                        <a:spcAft>
                          <a:spcPts val="0"/>
                        </a:spcAft>
                        <a:buClr>
                          <a:schemeClr val="dk1"/>
                        </a:buClr>
                        <a:buSzPts val="1200"/>
                        <a:buFont typeface="Arial"/>
                        <a:buNone/>
                      </a:pPr>
                      <a:r>
                        <a:rPr lang="en-US" sz="1200" b="1">
                          <a:latin typeface="Arial"/>
                          <a:ea typeface="Arial"/>
                          <a:cs typeface="Arial"/>
                          <a:sym typeface="Arial"/>
                        </a:rPr>
                        <a:t>X</a:t>
                      </a:r>
                      <a:endParaRPr sz="1000" u="none" strike="noStrike" cap="none">
                        <a:solidFill>
                          <a:schemeClr val="dk1"/>
                        </a:solidFill>
                        <a:latin typeface="Arial"/>
                        <a:ea typeface="Arial"/>
                        <a:cs typeface="Arial"/>
                        <a:sym typeface="Arial"/>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dk1"/>
                        </a:solidFill>
                        <a:latin typeface="Times New Roman"/>
                        <a:ea typeface="Times New Roman"/>
                        <a:cs typeface="Times New Roman"/>
                        <a:sym typeface="Times New Roman"/>
                      </a:endParaRPr>
                    </a:p>
                  </a:txBody>
                  <a:tcPr marL="0"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extLst>
                  <a:ext uri="{0D108BD9-81ED-4DB2-BD59-A6C34878D82A}">
                    <a16:rowId xmlns:a16="http://schemas.microsoft.com/office/drawing/2014/main" val="10003"/>
                  </a:ext>
                </a:extLst>
              </a:tr>
              <a:tr h="3060050">
                <a:tc>
                  <a:txBody>
                    <a:bodyPr/>
                    <a:lstStyle/>
                    <a:p>
                      <a:pPr marL="50800" marR="55880" lvl="0" indent="0" algn="l"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Comments</a:t>
                      </a:r>
                      <a:endParaRPr sz="1200" u="none" strike="noStrike" cap="none">
                        <a:solidFill>
                          <a:schemeClr val="dk1"/>
                        </a:solidFill>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19050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Classes can resume.</a:t>
                      </a:r>
                      <a:endParaRPr sz="1050" u="sng" strike="noStrike" cap="none">
                        <a:solidFill>
                          <a:schemeClr val="dk1"/>
                        </a:solidFill>
                        <a:latin typeface="Arial"/>
                        <a:ea typeface="Arial"/>
                        <a:cs typeface="Arial"/>
                        <a:sym typeface="Arial"/>
                      </a:endParaRPr>
                    </a:p>
                    <a:p>
                      <a:pPr marL="50165" marR="189865"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Occupancy limits will  depend on classroom  space and assessment  conducted by Facilities.</a:t>
                      </a:r>
                      <a:endParaRPr sz="1600" u="none" strike="noStrike" cap="none"/>
                    </a:p>
                    <a:p>
                      <a:pPr marL="50165" marR="189865"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p>
                      <a:pPr marL="50165" marR="189865" lvl="0" indent="0" algn="l" rtl="0">
                        <a:lnSpc>
                          <a:spcPct val="100000"/>
                        </a:lnSpc>
                        <a:spcBef>
                          <a:spcPts val="0"/>
                        </a:spcBef>
                        <a:spcAft>
                          <a:spcPts val="0"/>
                        </a:spcAft>
                        <a:buClr>
                          <a:srgbClr val="000000"/>
                        </a:buClr>
                        <a:buSzPts val="1100"/>
                        <a:buFont typeface="Arial"/>
                        <a:buNone/>
                      </a:pPr>
                      <a:r>
                        <a:rPr lang="en-US" sz="1100" u="none" strike="noStrike" cap="none">
                          <a:solidFill>
                            <a:schemeClr val="dk1"/>
                          </a:solidFill>
                          <a:latin typeface="Arial"/>
                          <a:ea typeface="Arial"/>
                          <a:cs typeface="Arial"/>
                          <a:sym typeface="Arial"/>
                        </a:rPr>
                        <a:t>Additional cleaning by room participants </a:t>
                      </a:r>
                      <a:r>
                        <a:rPr lang="en-US" sz="1100">
                          <a:latin typeface="Arial"/>
                          <a:ea typeface="Arial"/>
                          <a:cs typeface="Arial"/>
                          <a:sym typeface="Arial"/>
                        </a:rPr>
                        <a:t>is encouraged.</a:t>
                      </a:r>
                      <a:endParaRPr sz="1400" u="none" strike="noStrike" cap="none"/>
                    </a:p>
                    <a:p>
                      <a:pPr marL="50165" marR="189865" lvl="0" indent="0" algn="l" rtl="0">
                        <a:lnSpc>
                          <a:spcPct val="100000"/>
                        </a:lnSpc>
                        <a:spcBef>
                          <a:spcPts val="0"/>
                        </a:spcBef>
                        <a:spcAft>
                          <a:spcPts val="0"/>
                        </a:spcAft>
                        <a:buClr>
                          <a:srgbClr val="000000"/>
                        </a:buClr>
                        <a:buSzPts val="1400"/>
                        <a:buFont typeface="Arial"/>
                        <a:buNone/>
                      </a:pPr>
                      <a:endParaRPr sz="1600" u="none" strike="noStrike" cap="none">
                        <a:solidFill>
                          <a:schemeClr val="dk1"/>
                        </a:solidFil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45085" lvl="0" indent="0" algn="l" rtl="0">
                        <a:lnSpc>
                          <a:spcPct val="100000"/>
                        </a:lnSpc>
                        <a:spcBef>
                          <a:spcPts val="0"/>
                        </a:spcBef>
                        <a:spcAft>
                          <a:spcPts val="0"/>
                        </a:spcAft>
                        <a:buClr>
                          <a:srgbClr val="000000"/>
                        </a:buClr>
                        <a:buSzPts val="1000"/>
                        <a:buFont typeface="Arial"/>
                        <a:buNone/>
                      </a:pPr>
                      <a:r>
                        <a:rPr lang="en-US" sz="1050" dirty="0">
                          <a:latin typeface="Arial"/>
                          <a:ea typeface="Arial"/>
                          <a:cs typeface="Arial"/>
                          <a:sym typeface="Arial"/>
                        </a:rPr>
                        <a:t>Vaccinated students can return.  </a:t>
                      </a:r>
                      <a:endParaRPr lang="en-US" sz="1050" dirty="0" smtClean="0">
                        <a:latin typeface="Arial"/>
                        <a:ea typeface="Arial"/>
                        <a:cs typeface="Arial"/>
                        <a:sym typeface="Arial"/>
                      </a:endParaRPr>
                    </a:p>
                    <a:p>
                      <a:pPr marL="50165" marR="45085" lvl="0" indent="0" algn="l" rtl="0">
                        <a:lnSpc>
                          <a:spcPct val="100000"/>
                        </a:lnSpc>
                        <a:spcBef>
                          <a:spcPts val="0"/>
                        </a:spcBef>
                        <a:spcAft>
                          <a:spcPts val="0"/>
                        </a:spcAft>
                        <a:buClr>
                          <a:srgbClr val="000000"/>
                        </a:buClr>
                        <a:buSzPts val="1000"/>
                        <a:buFont typeface="Arial"/>
                        <a:buNone/>
                      </a:pPr>
                      <a:endParaRPr lang="en-US" sz="1050" dirty="0" smtClean="0">
                        <a:latin typeface="Arial"/>
                        <a:ea typeface="Arial"/>
                        <a:cs typeface="Arial"/>
                        <a:sym typeface="Arial"/>
                      </a:endParaRPr>
                    </a:p>
                    <a:p>
                      <a:pPr marL="50165" marR="45085" lvl="0" indent="0" algn="l" rtl="0">
                        <a:lnSpc>
                          <a:spcPct val="100000"/>
                        </a:lnSpc>
                        <a:spcBef>
                          <a:spcPts val="0"/>
                        </a:spcBef>
                        <a:spcAft>
                          <a:spcPts val="0"/>
                        </a:spcAft>
                        <a:buClr>
                          <a:srgbClr val="000000"/>
                        </a:buClr>
                        <a:buSzPts val="1000"/>
                        <a:buFont typeface="Arial"/>
                        <a:buNone/>
                      </a:pPr>
                      <a:r>
                        <a:rPr lang="en-US" sz="1050" dirty="0" smtClean="0">
                          <a:latin typeface="Arial"/>
                          <a:ea typeface="Arial"/>
                          <a:cs typeface="Arial"/>
                          <a:sym typeface="Arial"/>
                        </a:rPr>
                        <a:t>Unvaccinated </a:t>
                      </a:r>
                      <a:r>
                        <a:rPr lang="en-US" sz="1050" dirty="0">
                          <a:latin typeface="Arial"/>
                          <a:ea typeface="Arial"/>
                          <a:cs typeface="Arial"/>
                          <a:sym typeface="Arial"/>
                        </a:rPr>
                        <a:t>students </a:t>
                      </a:r>
                      <a:r>
                        <a:rPr lang="en-US" sz="1050" u="none" strike="noStrike" cap="none" dirty="0">
                          <a:solidFill>
                            <a:schemeClr val="dk1"/>
                          </a:solidFill>
                          <a:latin typeface="Arial"/>
                          <a:ea typeface="Arial"/>
                          <a:cs typeface="Arial"/>
                          <a:sym typeface="Arial"/>
                        </a:rPr>
                        <a:t>can return  subject to testing and  appropriate social  distancing practices</a:t>
                      </a:r>
                      <a:r>
                        <a:rPr lang="en-US" sz="1050" dirty="0">
                          <a:latin typeface="Arial"/>
                          <a:ea typeface="Arial"/>
                          <a:cs typeface="Arial"/>
                          <a:sym typeface="Arial"/>
                        </a:rPr>
                        <a:t>.</a:t>
                      </a:r>
                      <a:r>
                        <a:rPr lang="en-US" sz="1050" u="none" strike="noStrike" cap="none" dirty="0">
                          <a:solidFill>
                            <a:schemeClr val="dk1"/>
                          </a:solidFill>
                          <a:latin typeface="Arial"/>
                          <a:ea typeface="Arial"/>
                          <a:cs typeface="Arial"/>
                          <a:sym typeface="Arial"/>
                        </a:rPr>
                        <a:t>  </a:t>
                      </a:r>
                      <a:endParaRPr sz="1050" u="none" strike="noStrike" cap="none" dirty="0">
                        <a:solidFill>
                          <a:schemeClr val="dk1"/>
                        </a:solidFill>
                        <a:latin typeface="Arial"/>
                        <a:ea typeface="Arial"/>
                        <a:cs typeface="Arial"/>
                        <a:sym typeface="Arial"/>
                      </a:endParaRPr>
                    </a:p>
                    <a:p>
                      <a:pPr marL="0" marR="45085" lvl="0" indent="0" algn="l" rtl="0">
                        <a:lnSpc>
                          <a:spcPct val="100000"/>
                        </a:lnSpc>
                        <a:spcBef>
                          <a:spcPts val="0"/>
                        </a:spcBef>
                        <a:spcAft>
                          <a:spcPts val="0"/>
                        </a:spcAft>
                        <a:buClr>
                          <a:srgbClr val="000000"/>
                        </a:buClr>
                        <a:buSzPts val="1000"/>
                        <a:buFont typeface="Arial"/>
                        <a:buNone/>
                      </a:pPr>
                      <a:endParaRPr sz="1050" u="none" strike="noStrike" cap="none" dirty="0">
                        <a:solidFill>
                          <a:schemeClr val="dk1"/>
                        </a:solidFill>
                        <a:latin typeface="Arial"/>
                        <a:ea typeface="Arial"/>
                        <a:cs typeface="Arial"/>
                        <a:sym typeface="Arial"/>
                      </a:endParaRPr>
                    </a:p>
                    <a:p>
                      <a:pPr marL="50165" marR="45085" lvl="0" indent="0" algn="l" rtl="0">
                        <a:lnSpc>
                          <a:spcPct val="100000"/>
                        </a:lnSpc>
                        <a:spcBef>
                          <a:spcPts val="0"/>
                        </a:spcBef>
                        <a:spcAft>
                          <a:spcPts val="0"/>
                        </a:spcAft>
                        <a:buClr>
                          <a:srgbClr val="000000"/>
                        </a:buClr>
                        <a:buSzPts val="1000"/>
                        <a:buFont typeface="Arial"/>
                        <a:buNone/>
                      </a:pPr>
                      <a:r>
                        <a:rPr lang="en-US" sz="1050" u="none" strike="noStrike" cap="none" dirty="0">
                          <a:solidFill>
                            <a:schemeClr val="dk1"/>
                          </a:solidFill>
                          <a:latin typeface="Arial"/>
                          <a:ea typeface="Arial"/>
                          <a:cs typeface="Arial"/>
                          <a:sym typeface="Arial"/>
                        </a:rPr>
                        <a:t>Designated floor(s) in residence halls are reserved as an isolation facility.</a:t>
                      </a:r>
                      <a:endParaRPr sz="1050" u="none" strike="noStrike" cap="none" dirty="0">
                        <a:solidFill>
                          <a:schemeClr val="dk1"/>
                        </a:solidFill>
                        <a:latin typeface="Arial"/>
                        <a:ea typeface="Arial"/>
                        <a:cs typeface="Arial"/>
                        <a:sym typeface="Arial"/>
                      </a:endParaRPr>
                    </a:p>
                    <a:p>
                      <a:pPr marL="50165" marR="45085" lvl="0" indent="0" algn="l" rtl="0">
                        <a:lnSpc>
                          <a:spcPct val="100000"/>
                        </a:lnSpc>
                        <a:spcBef>
                          <a:spcPts val="0"/>
                        </a:spcBef>
                        <a:spcAft>
                          <a:spcPts val="0"/>
                        </a:spcAft>
                        <a:buClr>
                          <a:srgbClr val="000000"/>
                        </a:buClr>
                        <a:buSzPts val="1000"/>
                        <a:buFont typeface="Arial"/>
                        <a:buNone/>
                      </a:pPr>
                      <a:endParaRPr sz="1050" b="1" u="none" strike="noStrike" cap="none" dirty="0">
                        <a:solidFill>
                          <a:schemeClr val="dk1"/>
                        </a:solidFill>
                        <a:latin typeface="Arial"/>
                        <a:ea typeface="Arial"/>
                        <a:cs typeface="Arial"/>
                        <a:sym typeface="Arial"/>
                      </a:endParaRPr>
                    </a:p>
                    <a:p>
                      <a:pPr marL="50165" marR="45085" lvl="0" indent="0" algn="l" rtl="0">
                        <a:lnSpc>
                          <a:spcPct val="100000"/>
                        </a:lnSpc>
                        <a:spcBef>
                          <a:spcPts val="0"/>
                        </a:spcBef>
                        <a:spcAft>
                          <a:spcPts val="0"/>
                        </a:spcAft>
                        <a:buClr>
                          <a:srgbClr val="000000"/>
                        </a:buClr>
                        <a:buSzPts val="1000"/>
                        <a:buFont typeface="Arial"/>
                        <a:buNone/>
                      </a:pPr>
                      <a:r>
                        <a:rPr lang="en-US" sz="1050" u="none" strike="noStrike" cap="none" dirty="0">
                          <a:solidFill>
                            <a:schemeClr val="dk1"/>
                          </a:solidFill>
                          <a:latin typeface="Arial"/>
                          <a:ea typeface="Arial"/>
                          <a:cs typeface="Arial"/>
                          <a:sym typeface="Arial"/>
                        </a:rPr>
                        <a:t>Dining services will </a:t>
                      </a:r>
                      <a:r>
                        <a:rPr lang="en-US" sz="1050" u="none" strike="noStrike" cap="none" dirty="0" smtClean="0">
                          <a:solidFill>
                            <a:schemeClr val="dk1"/>
                          </a:solidFill>
                          <a:latin typeface="Arial"/>
                          <a:ea typeface="Arial"/>
                          <a:cs typeface="Arial"/>
                          <a:sym typeface="Arial"/>
                        </a:rPr>
                        <a:t>be open following </a:t>
                      </a:r>
                      <a:r>
                        <a:rPr lang="en-US" sz="1050" u="none" strike="noStrike" cap="none" dirty="0">
                          <a:solidFill>
                            <a:schemeClr val="dk1"/>
                          </a:solidFill>
                          <a:latin typeface="Arial"/>
                          <a:ea typeface="Arial"/>
                          <a:cs typeface="Arial"/>
                          <a:sym typeface="Arial"/>
                        </a:rPr>
                        <a:t>health guidelines for in person dining.</a:t>
                      </a:r>
                      <a:endParaRPr sz="1050" u="none" strike="noStrike" cap="none" dirty="0">
                        <a:solidFill>
                          <a:schemeClr val="dk1"/>
                        </a:solidFill>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10160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University will continue to add faculty and/or staff on campus as needed to fully meet departmental requirements and to optimize individual and team effectiveness.  </a:t>
                      </a:r>
                      <a:endParaRPr sz="1050" u="none" strike="noStrike" cap="none">
                        <a:solidFill>
                          <a:schemeClr val="dk1"/>
                        </a:solidFill>
                        <a:latin typeface="Arial"/>
                        <a:ea typeface="Arial"/>
                        <a:cs typeface="Arial"/>
                        <a:sym typeface="Arial"/>
                      </a:endParaRPr>
                    </a:p>
                    <a:p>
                      <a:pPr marL="50165" marR="101600"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p>
                      <a:pPr marL="50165" marR="10160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Particular focus will be given to ensure a vital and welcoming presence at each campus location on any given day.  </a:t>
                      </a:r>
                      <a:endParaRPr sz="1600" u="none" strike="noStrike" cap="none">
                        <a:solidFill>
                          <a:schemeClr val="dk1"/>
                        </a:solidFill>
                      </a:endParaRPr>
                    </a:p>
                    <a:p>
                      <a:pPr marL="50165" marR="101600"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p>
                      <a:pPr marL="50165" marR="101600"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62864" lvl="0" indent="0" algn="l" rtl="0">
                        <a:lnSpc>
                          <a:spcPct val="100000"/>
                        </a:lnSpc>
                        <a:spcBef>
                          <a:spcPts val="0"/>
                        </a:spcBef>
                        <a:spcAft>
                          <a:spcPts val="0"/>
                        </a:spcAft>
                        <a:buClr>
                          <a:srgbClr val="000000"/>
                        </a:buClr>
                        <a:buSzPts val="1000"/>
                        <a:buFont typeface="Arial"/>
                        <a:buNone/>
                      </a:pPr>
                      <a:r>
                        <a:rPr lang="en-US" sz="1050" u="none" strike="noStrike" cap="none" dirty="0">
                          <a:solidFill>
                            <a:schemeClr val="dk1"/>
                          </a:solidFill>
                          <a:latin typeface="Arial"/>
                          <a:ea typeface="Arial"/>
                          <a:cs typeface="Arial"/>
                          <a:sym typeface="Arial"/>
                        </a:rPr>
                        <a:t>Coaches return with administrative staff to  facilitate Fall sports.  Sports can resume with limited spectators and testing </a:t>
                      </a:r>
                      <a:r>
                        <a:rPr lang="en-US" sz="1050" u="none" strike="noStrike" cap="none" dirty="0" smtClean="0">
                          <a:solidFill>
                            <a:schemeClr val="dk1"/>
                          </a:solidFill>
                          <a:latin typeface="Arial"/>
                          <a:ea typeface="Arial"/>
                          <a:cs typeface="Arial"/>
                          <a:sym typeface="Arial"/>
                        </a:rPr>
                        <a:t>of </a:t>
                      </a:r>
                      <a:r>
                        <a:rPr lang="en-US" sz="1050" u="none" strike="noStrike" cap="none" dirty="0">
                          <a:solidFill>
                            <a:schemeClr val="dk1"/>
                          </a:solidFill>
                          <a:latin typeface="Arial"/>
                          <a:ea typeface="Arial"/>
                          <a:cs typeface="Arial"/>
                          <a:sym typeface="Arial"/>
                        </a:rPr>
                        <a:t>athletes as required by NCAA, G</a:t>
                      </a:r>
                      <a:r>
                        <a:rPr lang="en-US" sz="1050" dirty="0">
                          <a:latin typeface="Arial"/>
                          <a:ea typeface="Arial"/>
                          <a:cs typeface="Arial"/>
                          <a:sym typeface="Arial"/>
                        </a:rPr>
                        <a:t>LIAC or other conference guidelines.</a:t>
                      </a:r>
                      <a:endParaRPr sz="1050" u="none" strike="noStrike" cap="none" dirty="0">
                        <a:solidFill>
                          <a:schemeClr val="dk1"/>
                        </a:solidFill>
                        <a:latin typeface="Arial"/>
                        <a:ea typeface="Arial"/>
                        <a:cs typeface="Arial"/>
                        <a:sym typeface="Arial"/>
                      </a:endParaRPr>
                    </a:p>
                    <a:p>
                      <a:pPr marL="50165" marR="100965" lvl="0" indent="0" algn="l" rtl="0">
                        <a:lnSpc>
                          <a:spcPct val="100000"/>
                        </a:lnSpc>
                        <a:spcBef>
                          <a:spcPts val="0"/>
                        </a:spcBef>
                        <a:spcAft>
                          <a:spcPts val="0"/>
                        </a:spcAft>
                        <a:buClr>
                          <a:srgbClr val="000000"/>
                        </a:buClr>
                        <a:buSzPts val="1000"/>
                        <a:buFont typeface="Arial"/>
                        <a:buNone/>
                      </a:pPr>
                      <a:endParaRPr sz="1050" u="none" strike="noStrike" cap="none" dirty="0">
                        <a:solidFill>
                          <a:schemeClr val="dk1"/>
                        </a:solidFill>
                        <a:latin typeface="Arial"/>
                        <a:ea typeface="Arial"/>
                        <a:cs typeface="Arial"/>
                        <a:sym typeface="Arial"/>
                      </a:endParaRPr>
                    </a:p>
                    <a:p>
                      <a:pPr marL="50165" marR="57150" lvl="0" indent="0" algn="l" rtl="0">
                        <a:lnSpc>
                          <a:spcPct val="100000"/>
                        </a:lnSpc>
                        <a:spcBef>
                          <a:spcPts val="0"/>
                        </a:spcBef>
                        <a:spcAft>
                          <a:spcPts val="0"/>
                        </a:spcAft>
                        <a:buClr>
                          <a:srgbClr val="000000"/>
                        </a:buClr>
                        <a:buSzPts val="1000"/>
                        <a:buFont typeface="Arial"/>
                        <a:buNone/>
                      </a:pPr>
                      <a:r>
                        <a:rPr lang="en-US" sz="1050" u="none" strike="noStrike" cap="none" dirty="0">
                          <a:solidFill>
                            <a:schemeClr val="dk1"/>
                          </a:solidFill>
                          <a:latin typeface="Arial"/>
                          <a:ea typeface="Arial"/>
                          <a:cs typeface="Arial"/>
                          <a:sym typeface="Arial"/>
                        </a:rPr>
                        <a:t>SAC and facilities use will follow state + local guidelines.  </a:t>
                      </a:r>
                      <a:endParaRPr sz="1050" u="none" strike="noStrike" cap="none" dirty="0">
                        <a:solidFill>
                          <a:schemeClr val="dk1"/>
                        </a:solidFill>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57150" lvl="1"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en-US" sz="1050" dirty="0" smtClean="0">
                          <a:latin typeface="Arial"/>
                          <a:ea typeface="Arial"/>
                          <a:cs typeface="Arial"/>
                          <a:sym typeface="Arial"/>
                        </a:rPr>
                        <a:t>Group gatherings are    limited to 50% capacity in line with</a:t>
                      </a:r>
                      <a:r>
                        <a:rPr lang="en-US" sz="1050" u="none" strike="noStrike" cap="none" dirty="0" smtClean="0">
                          <a:solidFill>
                            <a:schemeClr val="dk1"/>
                          </a:solidFill>
                          <a:latin typeface="Arial"/>
                          <a:ea typeface="Arial"/>
                          <a:cs typeface="Arial"/>
                          <a:sym typeface="Arial"/>
                        </a:rPr>
                        <a:t> state health guidelines.</a:t>
                      </a:r>
                      <a:endParaRPr lang="en-US" sz="1600" u="none" strike="noStrike" cap="none" dirty="0" smtClean="0"/>
                    </a:p>
                    <a:p>
                      <a:pPr marL="0" marR="57150" lvl="1" indent="0" algn="l" rtl="0">
                        <a:lnSpc>
                          <a:spcPct val="100000"/>
                        </a:lnSpc>
                        <a:spcBef>
                          <a:spcPts val="0"/>
                        </a:spcBef>
                        <a:spcAft>
                          <a:spcPts val="0"/>
                        </a:spcAft>
                        <a:buClr>
                          <a:srgbClr val="000000"/>
                        </a:buClr>
                        <a:buSzPts val="1000"/>
                        <a:buFont typeface="Arial"/>
                        <a:buNone/>
                      </a:pPr>
                      <a:endParaRPr sz="1050" dirty="0">
                        <a:latin typeface="Arial"/>
                        <a:ea typeface="Arial"/>
                        <a:cs typeface="Arial"/>
                        <a:sym typeface="Arial"/>
                      </a:endParaRPr>
                    </a:p>
                    <a:p>
                      <a:pPr marL="50165" marR="57150" lvl="0" indent="0" algn="l" rtl="0">
                        <a:lnSpc>
                          <a:spcPct val="100000"/>
                        </a:lnSpc>
                        <a:spcBef>
                          <a:spcPts val="0"/>
                        </a:spcBef>
                        <a:spcAft>
                          <a:spcPts val="0"/>
                        </a:spcAft>
                        <a:buClr>
                          <a:srgbClr val="000000"/>
                        </a:buClr>
                        <a:buSzPts val="1000"/>
                        <a:buFont typeface="Arial"/>
                        <a:buNone/>
                      </a:pPr>
                      <a:endParaRPr sz="1050" u="none" strike="noStrike" cap="none" dirty="0">
                        <a:solidFill>
                          <a:schemeClr val="dk1"/>
                        </a:solidFill>
                        <a:latin typeface="Arial"/>
                        <a:ea typeface="Arial"/>
                        <a:cs typeface="Arial"/>
                        <a:sym typeface="Arial"/>
                      </a:endParaRPr>
                    </a:p>
                  </a:txBody>
                  <a:tcPr marL="45720" marR="4572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Proposals for 50% capacity with specific plans for how the group will follow all DU Community Guidelines can be submitted to the Task Force co-chairs for review.  </a:t>
                      </a:r>
                      <a:endParaRPr sz="1600" u="none" strike="noStrike" cap="none"/>
                    </a:p>
                    <a:p>
                      <a:pPr marL="0" marR="0"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txBody>
                  <a:tcPr marL="91450" marR="91450" marT="0" marB="9145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tc>
                  <a:txBody>
                    <a:bodyPr/>
                    <a:lstStyle/>
                    <a:p>
                      <a:pPr marL="50165" marR="10795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Clinical and Internships  allowed in areas where  there will be no exposure  to COVID-19 patients without specific approval by the Dean of the CoHP and the Task Force chairs.</a:t>
                      </a:r>
                      <a:endParaRPr sz="1600" u="none" strike="noStrike" cap="none"/>
                    </a:p>
                    <a:p>
                      <a:pPr marL="50165" marR="107950" lvl="0" indent="0" algn="l" rtl="0">
                        <a:lnSpc>
                          <a:spcPct val="100000"/>
                        </a:lnSpc>
                        <a:spcBef>
                          <a:spcPts val="0"/>
                        </a:spcBef>
                        <a:spcAft>
                          <a:spcPts val="0"/>
                        </a:spcAft>
                        <a:buClr>
                          <a:srgbClr val="000000"/>
                        </a:buClr>
                        <a:buSzPts val="1000"/>
                        <a:buFont typeface="Arial"/>
                        <a:buNone/>
                      </a:pPr>
                      <a:endParaRPr sz="1050" u="none" strike="noStrike" cap="none">
                        <a:solidFill>
                          <a:schemeClr val="dk1"/>
                        </a:solidFill>
                        <a:latin typeface="Arial"/>
                        <a:ea typeface="Arial"/>
                        <a:cs typeface="Arial"/>
                        <a:sym typeface="Arial"/>
                      </a:endParaRPr>
                    </a:p>
                    <a:p>
                      <a:pPr marL="50165" marR="88900" lvl="0" indent="0" algn="l" rtl="0">
                        <a:lnSpc>
                          <a:spcPct val="100000"/>
                        </a:lnSpc>
                        <a:spcBef>
                          <a:spcPts val="0"/>
                        </a:spcBef>
                        <a:spcAft>
                          <a:spcPts val="0"/>
                        </a:spcAft>
                        <a:buClr>
                          <a:srgbClr val="000000"/>
                        </a:buClr>
                        <a:buSzPts val="1000"/>
                        <a:buFont typeface="Arial"/>
                        <a:buNone/>
                      </a:pPr>
                      <a:r>
                        <a:rPr lang="en-US" sz="1050" u="none" strike="noStrike" cap="none">
                          <a:solidFill>
                            <a:schemeClr val="dk1"/>
                          </a:solidFill>
                          <a:latin typeface="Arial"/>
                          <a:ea typeface="Arial"/>
                          <a:cs typeface="Arial"/>
                          <a:sym typeface="Arial"/>
                        </a:rPr>
                        <a:t>PPE must be provided by  affiliate institutions.</a:t>
                      </a:r>
                      <a:endParaRPr sz="1050" u="none" strike="noStrike" cap="none">
                        <a:solidFill>
                          <a:schemeClr val="dk1"/>
                        </a:solidFill>
                        <a:latin typeface="Arial"/>
                        <a:ea typeface="Arial"/>
                        <a:cs typeface="Arial"/>
                        <a:sym typeface="Arial"/>
                      </a:endParaRPr>
                    </a:p>
                  </a:txBody>
                  <a:tcPr marL="0" marR="0" marT="196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6E7E8"/>
                    </a:solidFill>
                  </a:tcPr>
                </a:tc>
                <a:extLst>
                  <a:ext uri="{0D108BD9-81ED-4DB2-BD59-A6C34878D82A}">
                    <a16:rowId xmlns:a16="http://schemas.microsoft.com/office/drawing/2014/main" val="10004"/>
                  </a:ext>
                </a:extLst>
              </a:tr>
              <a:tr h="688425">
                <a:tc>
                  <a:txBody>
                    <a:bodyPr/>
                    <a:lstStyle/>
                    <a:p>
                      <a:pPr marL="50800" marR="0" lvl="0" indent="0" algn="l"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Arial"/>
                          <a:ea typeface="Arial"/>
                          <a:cs typeface="Arial"/>
                          <a:sym typeface="Arial"/>
                        </a:rPr>
                        <a:t>Other</a:t>
                      </a:r>
                      <a:endParaRPr sz="1200" u="none" strike="noStrike" cap="none">
                        <a:solidFill>
                          <a:schemeClr val="dk1"/>
                        </a:solidFill>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gridSpan="7">
                  <a:txBody>
                    <a:bodyPr/>
                    <a:lstStyle/>
                    <a:p>
                      <a:pPr marL="50165" marR="65151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dk1"/>
                          </a:solidFill>
                          <a:latin typeface="Arial"/>
                          <a:ea typeface="Arial"/>
                          <a:cs typeface="Arial"/>
                          <a:sym typeface="Arial"/>
                        </a:rPr>
                        <a:t>Student Expectations:</a:t>
                      </a:r>
                      <a:r>
                        <a:rPr lang="en-US" sz="1100" u="none" strike="noStrike" cap="none" dirty="0">
                          <a:solidFill>
                            <a:schemeClr val="dk1"/>
                          </a:solidFill>
                          <a:latin typeface="Arial"/>
                          <a:ea typeface="Arial"/>
                          <a:cs typeface="Arial"/>
                          <a:sym typeface="Arial"/>
                        </a:rPr>
                        <a:t> </a:t>
                      </a:r>
                      <a:endParaRPr sz="1100" u="none" strike="noStrike" cap="none" dirty="0">
                        <a:solidFill>
                          <a:schemeClr val="dk1"/>
                        </a:solidFill>
                        <a:latin typeface="Arial"/>
                        <a:ea typeface="Arial"/>
                        <a:cs typeface="Arial"/>
                        <a:sym typeface="Arial"/>
                      </a:endParaRPr>
                    </a:p>
                    <a:p>
                      <a:pPr marL="50165" marR="651510" lvl="0" indent="0" algn="l" rtl="0">
                        <a:lnSpc>
                          <a:spcPct val="100000"/>
                        </a:lnSpc>
                        <a:spcBef>
                          <a:spcPts val="0"/>
                        </a:spcBef>
                        <a:spcAft>
                          <a:spcPts val="0"/>
                        </a:spcAft>
                        <a:buClr>
                          <a:srgbClr val="000000"/>
                        </a:buClr>
                        <a:buSzPts val="1100"/>
                        <a:buFont typeface="Arial"/>
                        <a:buNone/>
                      </a:pPr>
                      <a:r>
                        <a:rPr lang="en-US" sz="1100" u="none" strike="noStrike" cap="none" dirty="0">
                          <a:solidFill>
                            <a:schemeClr val="dk1"/>
                          </a:solidFill>
                          <a:latin typeface="Arial"/>
                          <a:ea typeface="Arial"/>
                          <a:cs typeface="Arial"/>
                          <a:sym typeface="Arial"/>
                        </a:rPr>
                        <a:t>1) Work study or Internship students are permitted to work in on campus roles or remote/online roles</a:t>
                      </a:r>
                      <a:r>
                        <a:rPr lang="en-US" sz="1100" dirty="0">
                          <a:latin typeface="Arial"/>
                          <a:ea typeface="Arial"/>
                          <a:cs typeface="Arial"/>
                          <a:sym typeface="Arial"/>
                        </a:rPr>
                        <a:t> </a:t>
                      </a:r>
                      <a:r>
                        <a:rPr lang="en-US" sz="1100" u="none" strike="noStrike" cap="none" dirty="0">
                          <a:solidFill>
                            <a:schemeClr val="dk1"/>
                          </a:solidFill>
                          <a:latin typeface="Arial"/>
                          <a:ea typeface="Arial"/>
                          <a:cs typeface="Arial"/>
                          <a:sym typeface="Arial"/>
                        </a:rPr>
                        <a:t>with approval. </a:t>
                      </a:r>
                      <a:endParaRPr sz="1100" u="none" strike="noStrike" cap="none" dirty="0">
                        <a:solidFill>
                          <a:schemeClr val="dk1"/>
                        </a:solidFill>
                        <a:latin typeface="Arial"/>
                        <a:ea typeface="Arial"/>
                        <a:cs typeface="Arial"/>
                        <a:sym typeface="Arial"/>
                      </a:endParaRPr>
                    </a:p>
                    <a:p>
                      <a:pPr marL="50165" marR="0" lvl="0" indent="0" algn="l" rtl="0">
                        <a:lnSpc>
                          <a:spcPct val="100000"/>
                        </a:lnSpc>
                        <a:spcBef>
                          <a:spcPts val="0"/>
                        </a:spcBef>
                        <a:spcAft>
                          <a:spcPts val="0"/>
                        </a:spcAft>
                        <a:buClr>
                          <a:srgbClr val="000000"/>
                        </a:buClr>
                        <a:buSzPts val="1100"/>
                        <a:buFont typeface="Arial"/>
                        <a:buNone/>
                      </a:pPr>
                      <a:r>
                        <a:rPr lang="en-US" sz="1100" u="none" strike="noStrike" cap="none" dirty="0">
                          <a:solidFill>
                            <a:schemeClr val="dk1"/>
                          </a:solidFill>
                          <a:latin typeface="Arial"/>
                          <a:ea typeface="Arial"/>
                          <a:cs typeface="Arial"/>
                          <a:sym typeface="Arial"/>
                        </a:rPr>
                        <a:t>2) Prospective students and current students are welcome on campus and will follow the Healthy Panther Promise and screening protocol</a:t>
                      </a:r>
                      <a:endParaRPr sz="1100" u="none" strike="noStrike" cap="none" dirty="0">
                        <a:solidFill>
                          <a:schemeClr val="dk1"/>
                        </a:solidFill>
                        <a:latin typeface="Arial"/>
                        <a:ea typeface="Arial"/>
                        <a:cs typeface="Arial"/>
                        <a:sym typeface="Arial"/>
                      </a:endParaRPr>
                    </a:p>
                  </a:txBody>
                  <a:tcPr marL="0" marR="0" marT="89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1D3D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35" name="Google Shape;135;p15"/>
          <p:cNvSpPr txBox="1">
            <a:spLocks noGrp="1"/>
          </p:cNvSpPr>
          <p:nvPr>
            <p:ph type="sldNum" idx="12"/>
          </p:nvPr>
        </p:nvSpPr>
        <p:spPr>
          <a:xfrm>
            <a:off x="8778240" y="6377940"/>
            <a:ext cx="2804100" cy="3429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800"/>
              <a:buFont typeface="Arial"/>
              <a:buNone/>
            </a:pPr>
            <a:fld id="{00000000-1234-1234-1234-123412341234}" type="slidenum">
              <a:rPr lang="en-US"/>
              <a:t>9</a:t>
            </a:fld>
            <a:endParaRPr/>
          </a:p>
        </p:txBody>
      </p:sp>
      <p:sp>
        <p:nvSpPr>
          <p:cNvPr id="136" name="Google Shape;136;p15"/>
          <p:cNvSpPr txBox="1"/>
          <p:nvPr/>
        </p:nvSpPr>
        <p:spPr>
          <a:xfrm>
            <a:off x="3917800" y="257725"/>
            <a:ext cx="2586367" cy="307800"/>
          </a:xfrm>
          <a:prstGeom prst="rect">
            <a:avLst/>
          </a:prstGeom>
          <a:solidFill>
            <a:srgbClr val="FBD4B4"/>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Dates:  June and July 2021</a:t>
            </a:r>
            <a:endParaRPr sz="1400" b="1"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2466</Words>
  <Application>Microsoft Office PowerPoint</Application>
  <PresentationFormat>Widescreen</PresentationFormat>
  <Paragraphs>254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Welcome!</vt:lpstr>
      <vt:lpstr>Key Strategies for Student Health and Safety</vt:lpstr>
      <vt:lpstr>PowerPoint Presentation</vt:lpstr>
      <vt:lpstr>PowerPoint Presentation</vt:lpstr>
      <vt:lpstr>PowerPoint Presentation</vt:lpstr>
      <vt:lpstr>PowerPoint Presentation</vt:lpstr>
      <vt:lpstr>Key Strategies for Faculty and Staff</vt:lpstr>
      <vt:lpstr>PHASE FOUR-A:</vt:lpstr>
      <vt:lpstr>PHASE FOUR-B:</vt:lpstr>
      <vt:lpstr>FREQUENTLY ASKED QUESTIONS:</vt:lpstr>
      <vt:lpstr>FREQUENTLY ASKED QUESTIONS:</vt:lpstr>
      <vt:lpstr>FREQUENTLY ASKED QUESTIONS:</vt:lpstr>
      <vt:lpstr>FREQUENTLY ASKED QUESTIONS:</vt:lpstr>
      <vt:lpstr>Report Unsafe Conditions and Practices</vt:lpstr>
      <vt:lpstr>Resources for you – Wellness and Reporting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Natelborg</dc:creator>
  <cp:lastModifiedBy>Kathy Natelborg</cp:lastModifiedBy>
  <cp:revision>4</cp:revision>
  <dcterms:modified xsi:type="dcterms:W3CDTF">2021-06-09T20:05:25Z</dcterms:modified>
</cp:coreProperties>
</file>